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702" r:id="rId2"/>
    <p:sldId id="726" r:id="rId3"/>
    <p:sldId id="783" r:id="rId4"/>
    <p:sldId id="784" r:id="rId5"/>
    <p:sldId id="785" r:id="rId6"/>
    <p:sldId id="786" r:id="rId7"/>
    <p:sldId id="768" r:id="rId8"/>
    <p:sldId id="769" r:id="rId9"/>
    <p:sldId id="775" r:id="rId10"/>
    <p:sldId id="776" r:id="rId11"/>
    <p:sldId id="777" r:id="rId12"/>
    <p:sldId id="778" r:id="rId13"/>
    <p:sldId id="770" r:id="rId14"/>
    <p:sldId id="752" r:id="rId15"/>
    <p:sldId id="753" r:id="rId16"/>
    <p:sldId id="761" r:id="rId17"/>
    <p:sldId id="724" r:id="rId18"/>
    <p:sldId id="725" r:id="rId19"/>
    <p:sldId id="762" r:id="rId20"/>
    <p:sldId id="746" r:id="rId21"/>
    <p:sldId id="727" r:id="rId22"/>
    <p:sldId id="754" r:id="rId23"/>
    <p:sldId id="787" r:id="rId24"/>
    <p:sldId id="788" r:id="rId25"/>
    <p:sldId id="759" r:id="rId26"/>
    <p:sldId id="781" r:id="rId27"/>
    <p:sldId id="782" r:id="rId28"/>
    <p:sldId id="755" r:id="rId29"/>
    <p:sldId id="756" r:id="rId30"/>
    <p:sldId id="771" r:id="rId31"/>
    <p:sldId id="772" r:id="rId32"/>
    <p:sldId id="757" r:id="rId33"/>
    <p:sldId id="774" r:id="rId34"/>
    <p:sldId id="708" r:id="rId35"/>
  </p:sldIdLst>
  <p:sldSz cx="24385588" cy="13717588"/>
  <p:notesSz cx="6888163" cy="10020300"/>
  <p:defaultTextStyle>
    <a:defPPr>
      <a:defRPr lang="ru-RU"/>
    </a:defPPr>
    <a:lvl1pPr marL="0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19261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38522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57783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77044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96305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315566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534827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754088" algn="l" defTabSz="2438522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Microsoft Office" initials="Office" lastIdx="1" clrIdx="0">
    <p:extLst/>
  </p:cmAuthor>
  <p:cmAuthor id="2" name="пользователь Microsoft Office" initials="Office [2]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E7F6F7"/>
    <a:srgbClr val="CCEDEE"/>
    <a:srgbClr val="D0EAE5"/>
    <a:srgbClr val="139B9C"/>
    <a:srgbClr val="ADD3F9"/>
    <a:srgbClr val="CFD7EB"/>
    <a:srgbClr val="A7ACB9"/>
    <a:srgbClr val="D4DFE6"/>
    <a:srgbClr val="D5E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4703" autoAdjust="0"/>
  </p:normalViewPr>
  <p:slideViewPr>
    <p:cSldViewPr>
      <p:cViewPr varScale="1">
        <p:scale>
          <a:sx n="55" d="100"/>
          <a:sy n="55" d="100"/>
        </p:scale>
        <p:origin x="828" y="42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3006"/>
    </p:cViewPr>
  </p:sorterViewPr>
  <p:notesViewPr>
    <p:cSldViewPr>
      <p:cViewPr varScale="1">
        <p:scale>
          <a:sx n="106" d="100"/>
          <a:sy n="106" d="100"/>
        </p:scale>
        <p:origin x="423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Hoja1!$B$2:$B$7</c:f>
              <c:numCache>
                <c:formatCode>#,##0</c:formatCode>
                <c:ptCount val="6"/>
                <c:pt idx="0">
                  <c:v>3197</c:v>
                </c:pt>
                <c:pt idx="1">
                  <c:v>3440</c:v>
                </c:pt>
                <c:pt idx="2">
                  <c:v>3463</c:v>
                </c:pt>
                <c:pt idx="3">
                  <c:v>3874</c:v>
                </c:pt>
                <c:pt idx="4">
                  <c:v>4138</c:v>
                </c:pt>
                <c:pt idx="5">
                  <c:v>4349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34-41B1-9C7B-40C9C8EE4C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07749072"/>
        <c:axId val="1007743632"/>
      </c:barChart>
      <c:catAx>
        <c:axId val="100774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07743632"/>
        <c:crosses val="autoZero"/>
        <c:auto val="1"/>
        <c:lblAlgn val="ctr"/>
        <c:lblOffset val="100"/>
        <c:noMultiLvlLbl val="0"/>
      </c:catAx>
      <c:valAx>
        <c:axId val="1007743632"/>
        <c:scaling>
          <c:orientation val="minMax"/>
          <c:min val="3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0774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Hoja1!$A$2:$A$7</c:f>
              <c:numCache>
                <c:formatCode>General</c:formatCod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numCache>
            </c:numRef>
          </c:cat>
          <c:val>
            <c:numRef>
              <c:f>Hoja1!$B$2:$B$7</c:f>
              <c:numCache>
                <c:formatCode>#,##0</c:formatCode>
                <c:ptCount val="6"/>
                <c:pt idx="0">
                  <c:v>6099</c:v>
                </c:pt>
                <c:pt idx="1">
                  <c:v>6346</c:v>
                </c:pt>
                <c:pt idx="2">
                  <c:v>6597</c:v>
                </c:pt>
                <c:pt idx="3">
                  <c:v>7365</c:v>
                </c:pt>
                <c:pt idx="4">
                  <c:v>7855</c:v>
                </c:pt>
                <c:pt idx="5">
                  <c:v>8066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6B-401C-A674-568CCE6773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7745264"/>
        <c:axId val="1007745808"/>
      </c:barChart>
      <c:catAx>
        <c:axId val="100774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07745808"/>
        <c:crosses val="autoZero"/>
        <c:auto val="1"/>
        <c:lblAlgn val="ctr"/>
        <c:lblOffset val="100"/>
        <c:noMultiLvlLbl val="0"/>
      </c:catAx>
      <c:valAx>
        <c:axId val="1007745808"/>
        <c:scaling>
          <c:orientation val="minMax"/>
          <c:min val="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007745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5FB3EA-9C22-4DA3-A6D6-8141CAF677E6}" type="doc">
      <dgm:prSet loTypeId="urn:microsoft.com/office/officeart/2005/8/layout/hierarchy4" loCatId="list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es-ES"/>
        </a:p>
      </dgm:t>
    </dgm:pt>
    <dgm:pt modelId="{E74A63D3-9911-4B53-98D5-8EA856C98815}">
      <dgm:prSet phldrT="[Texto]" custT="1"/>
      <dgm:spPr/>
      <dgm:t>
        <a:bodyPr/>
        <a:lstStyle/>
        <a:p>
          <a:pPr algn="ctr"/>
          <a:r>
            <a:rPr lang="es-ES_tradnl" sz="4800" b="1" dirty="0">
              <a:ea typeface="Arial Unicode MS" panose="020B0604020202020204" pitchFamily="34" charset="-128"/>
              <a:cs typeface="Arial Unicode MS" panose="020B0604020202020204" pitchFamily="34" charset="-128"/>
            </a:rPr>
            <a:t>Déficit público: </a:t>
          </a:r>
          <a:endParaRPr lang="es-ES" sz="4800" dirty="0"/>
        </a:p>
      </dgm:t>
    </dgm:pt>
    <dgm:pt modelId="{E9409B9F-0D72-42BC-9484-41C7D37F4C1C}" type="parTrans" cxnId="{11BBC60E-364D-40C2-AFA3-2FD67B8C15FE}">
      <dgm:prSet/>
      <dgm:spPr/>
      <dgm:t>
        <a:bodyPr/>
        <a:lstStyle/>
        <a:p>
          <a:pPr algn="ctr"/>
          <a:endParaRPr lang="es-ES" sz="4800"/>
        </a:p>
      </dgm:t>
    </dgm:pt>
    <dgm:pt modelId="{DC6B3996-4EB0-467A-A5ED-A18A5B59D72E}" type="sibTrans" cxnId="{11BBC60E-364D-40C2-AFA3-2FD67B8C15FE}">
      <dgm:prSet/>
      <dgm:spPr/>
      <dgm:t>
        <a:bodyPr/>
        <a:lstStyle/>
        <a:p>
          <a:pPr algn="ctr"/>
          <a:endParaRPr lang="es-ES" sz="4800"/>
        </a:p>
      </dgm:t>
    </dgm:pt>
    <dgm:pt modelId="{633F1D89-61E5-444A-96AE-A61278E48F6E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es-ES_tradnl" sz="4800" b="1" dirty="0">
              <a:ea typeface="Arial Unicode MS" panose="020B0604020202020204" pitchFamily="34" charset="-128"/>
              <a:cs typeface="Arial Unicode MS" panose="020B0604020202020204" pitchFamily="34" charset="-128"/>
            </a:rPr>
            <a:t>2020</a:t>
          </a:r>
        </a:p>
        <a:p>
          <a:pPr algn="ctr"/>
          <a:r>
            <a:rPr lang="es-ES_tradnl" sz="4800" b="1" dirty="0">
              <a:ea typeface="Arial Unicode MS" panose="020B0604020202020204" pitchFamily="34" charset="-128"/>
              <a:cs typeface="Arial Unicode MS" panose="020B0604020202020204" pitchFamily="34" charset="-128"/>
            </a:rPr>
            <a:t>0,0</a:t>
          </a:r>
          <a:r>
            <a:rPr lang="es-ES_tradnl" sz="4800" dirty="0">
              <a:ea typeface="Arial Unicode MS" panose="020B0604020202020204" pitchFamily="34" charset="-128"/>
              <a:cs typeface="Arial Unicode MS" panose="020B0604020202020204" pitchFamily="34" charset="-128"/>
            </a:rPr>
            <a:t>%</a:t>
          </a:r>
          <a:endParaRPr lang="es-ES" sz="4800" dirty="0"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3E2EE6B3-FB41-46EA-A0A7-459859BD44F6}" type="parTrans" cxnId="{3983F12C-9629-41C9-926F-4202DD917385}">
      <dgm:prSet/>
      <dgm:spPr/>
      <dgm:t>
        <a:bodyPr/>
        <a:lstStyle/>
        <a:p>
          <a:pPr algn="ctr"/>
          <a:endParaRPr lang="es-ES" sz="4800"/>
        </a:p>
      </dgm:t>
    </dgm:pt>
    <dgm:pt modelId="{332A9F1B-8F17-4827-96F3-92907C7A405E}" type="sibTrans" cxnId="{3983F12C-9629-41C9-926F-4202DD917385}">
      <dgm:prSet/>
      <dgm:spPr/>
      <dgm:t>
        <a:bodyPr/>
        <a:lstStyle/>
        <a:p>
          <a:pPr algn="ctr"/>
          <a:endParaRPr lang="es-ES" sz="4800"/>
        </a:p>
      </dgm:t>
    </dgm:pt>
    <dgm:pt modelId="{99F92708-AEBF-48B8-A9A7-682708DC6852}">
      <dgm:prSet custT="1"/>
      <dgm:spPr/>
      <dgm:t>
        <a:bodyPr/>
        <a:lstStyle/>
        <a:p>
          <a:pPr algn="ctr"/>
          <a:r>
            <a:rPr lang="es-ES_tradnl" sz="4800" b="1">
              <a:ea typeface="Arial Unicode MS" panose="020B0604020202020204" pitchFamily="34" charset="-128"/>
              <a:cs typeface="Arial Unicode MS" panose="020B0604020202020204" pitchFamily="34" charset="-128"/>
            </a:rPr>
            <a:t>Regla de gasto:</a:t>
          </a:r>
          <a:endParaRPr lang="es-ES" sz="4800" dirty="0"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1E34D67E-E78F-468D-ABFB-932C9C33126D}" type="parTrans" cxnId="{BE32A5A4-EAB9-4455-9C67-978B60D7F384}">
      <dgm:prSet/>
      <dgm:spPr/>
      <dgm:t>
        <a:bodyPr/>
        <a:lstStyle/>
        <a:p>
          <a:pPr algn="ctr"/>
          <a:endParaRPr lang="es-ES" sz="4800"/>
        </a:p>
      </dgm:t>
    </dgm:pt>
    <dgm:pt modelId="{3B58D34F-DB86-4806-973B-205C7743EBED}" type="sibTrans" cxnId="{BE32A5A4-EAB9-4455-9C67-978B60D7F384}">
      <dgm:prSet/>
      <dgm:spPr/>
      <dgm:t>
        <a:bodyPr/>
        <a:lstStyle/>
        <a:p>
          <a:pPr algn="ctr"/>
          <a:endParaRPr lang="es-ES" sz="4800"/>
        </a:p>
      </dgm:t>
    </dgm:pt>
    <dgm:pt modelId="{3B1DCB91-6C0F-494E-9865-D3813521C0E9}">
      <dgm:prSet custT="1"/>
      <dgm:spPr/>
      <dgm:t>
        <a:bodyPr/>
        <a:lstStyle/>
        <a:p>
          <a:pPr algn="ctr"/>
          <a:r>
            <a:rPr lang="es-ES_tradnl" sz="4800" b="1">
              <a:ea typeface="Arial Unicode MS" panose="020B0604020202020204" pitchFamily="34" charset="-128"/>
              <a:cs typeface="Arial Unicode MS" panose="020B0604020202020204" pitchFamily="34" charset="-128"/>
            </a:rPr>
            <a:t>Deuda pública:</a:t>
          </a:r>
          <a:endParaRPr lang="es-ES" sz="4800" dirty="0">
            <a:ln/>
            <a:effectLst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A73B579E-BA7F-404E-9166-AF5713BC9F61}" type="parTrans" cxnId="{52A4D886-1351-4E34-9328-37AA76A67F84}">
      <dgm:prSet/>
      <dgm:spPr/>
      <dgm:t>
        <a:bodyPr/>
        <a:lstStyle/>
        <a:p>
          <a:pPr algn="ctr"/>
          <a:endParaRPr lang="es-ES" sz="4800"/>
        </a:p>
      </dgm:t>
    </dgm:pt>
    <dgm:pt modelId="{2DF2219B-7065-44E0-929F-FA82B63FD7C7}" type="sibTrans" cxnId="{52A4D886-1351-4E34-9328-37AA76A67F84}">
      <dgm:prSet/>
      <dgm:spPr/>
      <dgm:t>
        <a:bodyPr/>
        <a:lstStyle/>
        <a:p>
          <a:pPr algn="ctr"/>
          <a:endParaRPr lang="es-ES" sz="4800"/>
        </a:p>
      </dgm:t>
    </dgm:pt>
    <dgm:pt modelId="{E8AAFD06-C0F7-4498-913F-D2C0CA3587A2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es-ES_tradnl" sz="4800" b="1" dirty="0">
              <a:ea typeface="Arial Unicode MS" panose="020B0604020202020204" pitchFamily="34" charset="-128"/>
              <a:cs typeface="Arial Unicode MS" panose="020B0604020202020204" pitchFamily="34" charset="-128"/>
            </a:rPr>
            <a:t>2020</a:t>
          </a:r>
        </a:p>
        <a:p>
          <a:pPr algn="ctr"/>
          <a:r>
            <a:rPr lang="es-ES_tradnl" sz="4800" b="1" dirty="0">
              <a:ea typeface="Arial Unicode MS" panose="020B0604020202020204" pitchFamily="34" charset="-128"/>
              <a:cs typeface="Arial Unicode MS" panose="020B0604020202020204" pitchFamily="34" charset="-128"/>
            </a:rPr>
            <a:t>2,8</a:t>
          </a:r>
          <a:r>
            <a:rPr lang="es-ES_tradnl" sz="4800" dirty="0">
              <a:ea typeface="Arial Unicode MS" panose="020B0604020202020204" pitchFamily="34" charset="-128"/>
              <a:cs typeface="Arial Unicode MS" panose="020B0604020202020204" pitchFamily="34" charset="-128"/>
            </a:rPr>
            <a:t>%</a:t>
          </a:r>
        </a:p>
      </dgm:t>
    </dgm:pt>
    <dgm:pt modelId="{34114B9C-61F0-4AE2-AAB3-1D311146B796}" type="parTrans" cxnId="{F35D53C1-8D28-498D-B3BA-D43AB6E5088A}">
      <dgm:prSet/>
      <dgm:spPr/>
      <dgm:t>
        <a:bodyPr/>
        <a:lstStyle/>
        <a:p>
          <a:pPr algn="ctr"/>
          <a:endParaRPr lang="es-ES" sz="4800"/>
        </a:p>
      </dgm:t>
    </dgm:pt>
    <dgm:pt modelId="{943ECBF6-873E-485B-A4E2-B91B253572BA}" type="sibTrans" cxnId="{F35D53C1-8D28-498D-B3BA-D43AB6E5088A}">
      <dgm:prSet/>
      <dgm:spPr/>
      <dgm:t>
        <a:bodyPr/>
        <a:lstStyle/>
        <a:p>
          <a:pPr algn="ctr"/>
          <a:endParaRPr lang="es-ES" sz="4800"/>
        </a:p>
      </dgm:t>
    </dgm:pt>
    <dgm:pt modelId="{959FFEC7-CB33-4643-B6B7-AD7A80B39602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ctr"/>
          <a:r>
            <a:rPr lang="es-ES_tradnl" sz="4800" b="1" dirty="0">
              <a:ea typeface="Arial Unicode MS" panose="020B0604020202020204" pitchFamily="34" charset="-128"/>
              <a:cs typeface="Arial Unicode MS" panose="020B0604020202020204" pitchFamily="34" charset="-128"/>
            </a:rPr>
            <a:t>2020</a:t>
          </a:r>
        </a:p>
        <a:p>
          <a:pPr algn="ctr"/>
          <a:r>
            <a:rPr lang="es-ES_tradnl" sz="4800" b="1" dirty="0">
              <a:ea typeface="Arial Unicode MS" panose="020B0604020202020204" pitchFamily="34" charset="-128"/>
              <a:cs typeface="Arial Unicode MS" panose="020B0604020202020204" pitchFamily="34" charset="-128"/>
            </a:rPr>
            <a:t>15,3</a:t>
          </a:r>
          <a:r>
            <a:rPr lang="es-ES_tradnl" sz="4800" dirty="0">
              <a:ea typeface="Arial Unicode MS" panose="020B0604020202020204" pitchFamily="34" charset="-128"/>
              <a:cs typeface="Arial Unicode MS" panose="020B0604020202020204" pitchFamily="34" charset="-128"/>
            </a:rPr>
            <a:t>%</a:t>
          </a:r>
          <a:endParaRPr lang="es-ES" sz="4800" dirty="0">
            <a:ln/>
            <a:effectLst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58F6E1C8-776F-4719-8541-52DD0E7B8001}" type="parTrans" cxnId="{22E22775-F73E-412E-916E-3A2BCAF216C7}">
      <dgm:prSet/>
      <dgm:spPr/>
      <dgm:t>
        <a:bodyPr/>
        <a:lstStyle/>
        <a:p>
          <a:pPr algn="ctr"/>
          <a:endParaRPr lang="es-ES" sz="4800"/>
        </a:p>
      </dgm:t>
    </dgm:pt>
    <dgm:pt modelId="{177D3F60-5028-4B98-A31D-1714009785C9}" type="sibTrans" cxnId="{22E22775-F73E-412E-916E-3A2BCAF216C7}">
      <dgm:prSet/>
      <dgm:spPr/>
      <dgm:t>
        <a:bodyPr/>
        <a:lstStyle/>
        <a:p>
          <a:pPr algn="ctr"/>
          <a:endParaRPr lang="es-ES" sz="4800"/>
        </a:p>
      </dgm:t>
    </dgm:pt>
    <dgm:pt modelId="{04E75C79-FA30-4B1B-B4BA-31329D704CCC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s-ES" sz="4800" b="1" dirty="0">
              <a:ln/>
              <a:effectLst/>
              <a:ea typeface="Arial Unicode MS" panose="020B0604020202020204" pitchFamily="34" charset="-128"/>
              <a:cs typeface="Arial Unicode MS" panose="020B0604020202020204" pitchFamily="34" charset="-128"/>
            </a:rPr>
            <a:t>2019</a:t>
          </a:r>
        </a:p>
        <a:p>
          <a:pPr algn="ctr"/>
          <a:r>
            <a:rPr lang="es-ES" sz="4800" b="1" dirty="0">
              <a:ln/>
              <a:effectLst/>
              <a:ea typeface="Arial Unicode MS" panose="020B0604020202020204" pitchFamily="34" charset="-128"/>
              <a:cs typeface="Arial Unicode MS" panose="020B0604020202020204" pitchFamily="34" charset="-128"/>
            </a:rPr>
            <a:t>15,8</a:t>
          </a:r>
          <a:r>
            <a:rPr lang="es-ES_tradnl" sz="4800" dirty="0">
              <a:ea typeface="Arial Unicode MS" panose="020B0604020202020204" pitchFamily="34" charset="-128"/>
              <a:cs typeface="Arial Unicode MS" panose="020B0604020202020204" pitchFamily="34" charset="-128"/>
            </a:rPr>
            <a:t>%</a:t>
          </a:r>
          <a:endParaRPr lang="es-ES" sz="4800" dirty="0">
            <a:ln/>
            <a:effectLst/>
            <a:ea typeface="Arial Unicode MS" panose="020B0604020202020204" pitchFamily="34" charset="-128"/>
            <a:cs typeface="Arial Unicode MS" panose="020B0604020202020204" pitchFamily="34" charset="-128"/>
          </a:endParaRPr>
        </a:p>
      </dgm:t>
    </dgm:pt>
    <dgm:pt modelId="{715C4E22-A832-4AD5-8688-DC82CEE07C03}" type="parTrans" cxnId="{738846A4-110F-4D56-9D90-D22FA730A33F}">
      <dgm:prSet/>
      <dgm:spPr/>
      <dgm:t>
        <a:bodyPr/>
        <a:lstStyle/>
        <a:p>
          <a:endParaRPr lang="es-ES"/>
        </a:p>
      </dgm:t>
    </dgm:pt>
    <dgm:pt modelId="{617A5731-77EC-4054-985F-D592D7469CE4}" type="sibTrans" cxnId="{738846A4-110F-4D56-9D90-D22FA730A33F}">
      <dgm:prSet/>
      <dgm:spPr/>
      <dgm:t>
        <a:bodyPr/>
        <a:lstStyle/>
        <a:p>
          <a:endParaRPr lang="es-ES"/>
        </a:p>
      </dgm:t>
    </dgm:pt>
    <dgm:pt modelId="{3249F8DD-F28F-48ED-BAAC-379258AB09F2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s-ES_tradnl" sz="4800" b="1" dirty="0">
              <a:ea typeface="Arial Unicode MS" panose="020B0604020202020204" pitchFamily="34" charset="-128"/>
              <a:cs typeface="Arial Unicode MS" panose="020B0604020202020204" pitchFamily="34" charset="-128"/>
            </a:rPr>
            <a:t>2019</a:t>
          </a:r>
          <a:endParaRPr lang="es-ES" sz="4800" dirty="0">
            <a:ea typeface="Arial Unicode MS" panose="020B0604020202020204" pitchFamily="34" charset="-128"/>
            <a:cs typeface="Arial Unicode MS" panose="020B0604020202020204" pitchFamily="34" charset="-128"/>
          </a:endParaRPr>
        </a:p>
        <a:p>
          <a:pPr algn="ctr"/>
          <a:r>
            <a:rPr lang="es-ES" sz="4800" dirty="0">
              <a:ea typeface="Arial Unicode MS" panose="020B0604020202020204" pitchFamily="34" charset="-128"/>
              <a:cs typeface="Arial Unicode MS" panose="020B0604020202020204" pitchFamily="34" charset="-128"/>
            </a:rPr>
            <a:t>0,1%</a:t>
          </a:r>
        </a:p>
      </dgm:t>
    </dgm:pt>
    <dgm:pt modelId="{923F1E24-AD0B-42FA-966C-98AC596B8BCB}" type="parTrans" cxnId="{543D3C6B-A446-4B7F-982E-1C38644194E0}">
      <dgm:prSet/>
      <dgm:spPr/>
      <dgm:t>
        <a:bodyPr/>
        <a:lstStyle/>
        <a:p>
          <a:endParaRPr lang="es-ES"/>
        </a:p>
      </dgm:t>
    </dgm:pt>
    <dgm:pt modelId="{76ADBC38-F85A-4DD5-8108-9C77CAE1E751}" type="sibTrans" cxnId="{543D3C6B-A446-4B7F-982E-1C38644194E0}">
      <dgm:prSet/>
      <dgm:spPr/>
      <dgm:t>
        <a:bodyPr/>
        <a:lstStyle/>
        <a:p>
          <a:endParaRPr lang="es-ES"/>
        </a:p>
      </dgm:t>
    </dgm:pt>
    <dgm:pt modelId="{114380EE-65F2-4E94-96F6-5B25E79A7B63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es-ES_tradnl" sz="4800" b="1" dirty="0">
              <a:ea typeface="Arial Unicode MS" panose="020B0604020202020204" pitchFamily="34" charset="-128"/>
              <a:cs typeface="Arial Unicode MS" panose="020B0604020202020204" pitchFamily="34" charset="-128"/>
            </a:rPr>
            <a:t>2019</a:t>
          </a:r>
          <a:endParaRPr lang="es-ES_tradnl" sz="4800" dirty="0">
            <a:ea typeface="Arial Unicode MS" panose="020B0604020202020204" pitchFamily="34" charset="-128"/>
            <a:cs typeface="Arial Unicode MS" panose="020B0604020202020204" pitchFamily="34" charset="-128"/>
          </a:endParaRPr>
        </a:p>
        <a:p>
          <a:pPr algn="ctr"/>
          <a:r>
            <a:rPr lang="es-ES_tradnl" sz="4800" dirty="0">
              <a:ea typeface="Arial Unicode MS" panose="020B0604020202020204" pitchFamily="34" charset="-128"/>
              <a:cs typeface="Arial Unicode MS" panose="020B0604020202020204" pitchFamily="34" charset="-128"/>
            </a:rPr>
            <a:t>2,7%</a:t>
          </a:r>
        </a:p>
      </dgm:t>
    </dgm:pt>
    <dgm:pt modelId="{0897F8B5-DE4A-4736-B121-3AE634B82507}" type="parTrans" cxnId="{F3B37670-D181-40CE-8A6A-24FCE6264A84}">
      <dgm:prSet/>
      <dgm:spPr/>
      <dgm:t>
        <a:bodyPr/>
        <a:lstStyle/>
        <a:p>
          <a:endParaRPr lang="es-ES"/>
        </a:p>
      </dgm:t>
    </dgm:pt>
    <dgm:pt modelId="{A3EC6EDE-11DA-4BD4-B0AB-B9B2DEAC4029}" type="sibTrans" cxnId="{F3B37670-D181-40CE-8A6A-24FCE6264A84}">
      <dgm:prSet/>
      <dgm:spPr/>
      <dgm:t>
        <a:bodyPr/>
        <a:lstStyle/>
        <a:p>
          <a:endParaRPr lang="es-ES"/>
        </a:p>
      </dgm:t>
    </dgm:pt>
    <dgm:pt modelId="{8875BB6E-4F0F-4D46-B2E3-DD76E37E8005}" type="pres">
      <dgm:prSet presAssocID="{465FB3EA-9C22-4DA3-A6D6-8141CAF677E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FDC00D7-602C-4A78-AFD0-F8ADA0F6DD00}" type="pres">
      <dgm:prSet presAssocID="{E74A63D3-9911-4B53-98D5-8EA856C98815}" presName="vertOne" presStyleCnt="0"/>
      <dgm:spPr/>
    </dgm:pt>
    <dgm:pt modelId="{5E726A10-44EC-4AB7-8D2C-4711F2BBB844}" type="pres">
      <dgm:prSet presAssocID="{E74A63D3-9911-4B53-98D5-8EA856C98815}" presName="txOne" presStyleLbl="node0" presStyleIdx="0" presStyleCnt="3" custScaleY="42324">
        <dgm:presLayoutVars>
          <dgm:chPref val="3"/>
        </dgm:presLayoutVars>
      </dgm:prSet>
      <dgm:spPr/>
    </dgm:pt>
    <dgm:pt modelId="{CD25FFB5-310A-44FC-AFE2-D0CE05754884}" type="pres">
      <dgm:prSet presAssocID="{E74A63D3-9911-4B53-98D5-8EA856C98815}" presName="parTransOne" presStyleCnt="0"/>
      <dgm:spPr/>
    </dgm:pt>
    <dgm:pt modelId="{F2921295-BE39-47E8-8E38-EB4B590EDA16}" type="pres">
      <dgm:prSet presAssocID="{E74A63D3-9911-4B53-98D5-8EA856C98815}" presName="horzOne" presStyleCnt="0"/>
      <dgm:spPr/>
    </dgm:pt>
    <dgm:pt modelId="{B90279B8-0BB2-4ABC-B736-A820E5FF51BB}" type="pres">
      <dgm:prSet presAssocID="{633F1D89-61E5-444A-96AE-A61278E48F6E}" presName="vertTwo" presStyleCnt="0"/>
      <dgm:spPr/>
    </dgm:pt>
    <dgm:pt modelId="{800F81C4-DFD0-4572-98BE-0118F429CA98}" type="pres">
      <dgm:prSet presAssocID="{633F1D89-61E5-444A-96AE-A61278E48F6E}" presName="txTwo" presStyleLbl="node2" presStyleIdx="0" presStyleCnt="6">
        <dgm:presLayoutVars>
          <dgm:chPref val="3"/>
        </dgm:presLayoutVars>
      </dgm:prSet>
      <dgm:spPr/>
    </dgm:pt>
    <dgm:pt modelId="{4BF50B23-F604-4EA5-AA90-6C0585D0D51A}" type="pres">
      <dgm:prSet presAssocID="{633F1D89-61E5-444A-96AE-A61278E48F6E}" presName="horzTwo" presStyleCnt="0"/>
      <dgm:spPr/>
    </dgm:pt>
    <dgm:pt modelId="{7B79E4EE-69F4-4F55-A8F0-1E62A294F221}" type="pres">
      <dgm:prSet presAssocID="{332A9F1B-8F17-4827-96F3-92907C7A405E}" presName="sibSpaceTwo" presStyleCnt="0"/>
      <dgm:spPr/>
    </dgm:pt>
    <dgm:pt modelId="{D3DC8F29-1D6E-49C9-887A-F22CEEDAE164}" type="pres">
      <dgm:prSet presAssocID="{3249F8DD-F28F-48ED-BAAC-379258AB09F2}" presName="vertTwo" presStyleCnt="0"/>
      <dgm:spPr/>
    </dgm:pt>
    <dgm:pt modelId="{BBB2A4EC-D9B9-405D-A78D-E9068B8C4802}" type="pres">
      <dgm:prSet presAssocID="{3249F8DD-F28F-48ED-BAAC-379258AB09F2}" presName="txTwo" presStyleLbl="node2" presStyleIdx="1" presStyleCnt="6">
        <dgm:presLayoutVars>
          <dgm:chPref val="3"/>
        </dgm:presLayoutVars>
      </dgm:prSet>
      <dgm:spPr/>
    </dgm:pt>
    <dgm:pt modelId="{B715290D-9872-45F7-A45F-CAA1B90C0B69}" type="pres">
      <dgm:prSet presAssocID="{3249F8DD-F28F-48ED-BAAC-379258AB09F2}" presName="horzTwo" presStyleCnt="0"/>
      <dgm:spPr/>
    </dgm:pt>
    <dgm:pt modelId="{A1506B0B-39B7-4984-BB2D-BBB2B8084576}" type="pres">
      <dgm:prSet presAssocID="{DC6B3996-4EB0-467A-A5ED-A18A5B59D72E}" presName="sibSpaceOne" presStyleCnt="0"/>
      <dgm:spPr/>
    </dgm:pt>
    <dgm:pt modelId="{B01AA17D-D291-4F16-8782-294A3E22298A}" type="pres">
      <dgm:prSet presAssocID="{99F92708-AEBF-48B8-A9A7-682708DC6852}" presName="vertOne" presStyleCnt="0"/>
      <dgm:spPr/>
    </dgm:pt>
    <dgm:pt modelId="{9DE655E3-91C8-44BE-87B1-6009A8658098}" type="pres">
      <dgm:prSet presAssocID="{99F92708-AEBF-48B8-A9A7-682708DC6852}" presName="txOne" presStyleLbl="node0" presStyleIdx="1" presStyleCnt="3" custScaleY="42324">
        <dgm:presLayoutVars>
          <dgm:chPref val="3"/>
        </dgm:presLayoutVars>
      </dgm:prSet>
      <dgm:spPr/>
    </dgm:pt>
    <dgm:pt modelId="{51FF34FE-10B0-4048-8843-136A255092F8}" type="pres">
      <dgm:prSet presAssocID="{99F92708-AEBF-48B8-A9A7-682708DC6852}" presName="parTransOne" presStyleCnt="0"/>
      <dgm:spPr/>
    </dgm:pt>
    <dgm:pt modelId="{16711B81-C782-4D20-B483-76AC0728435B}" type="pres">
      <dgm:prSet presAssocID="{99F92708-AEBF-48B8-A9A7-682708DC6852}" presName="horzOne" presStyleCnt="0"/>
      <dgm:spPr/>
    </dgm:pt>
    <dgm:pt modelId="{83833174-7887-4BBA-83C5-AF2442FE1670}" type="pres">
      <dgm:prSet presAssocID="{E8AAFD06-C0F7-4498-913F-D2C0CA3587A2}" presName="vertTwo" presStyleCnt="0"/>
      <dgm:spPr/>
    </dgm:pt>
    <dgm:pt modelId="{9B1BD554-C28A-4C7F-9491-4B77A60CAA88}" type="pres">
      <dgm:prSet presAssocID="{E8AAFD06-C0F7-4498-913F-D2C0CA3587A2}" presName="txTwo" presStyleLbl="node2" presStyleIdx="2" presStyleCnt="6">
        <dgm:presLayoutVars>
          <dgm:chPref val="3"/>
        </dgm:presLayoutVars>
      </dgm:prSet>
      <dgm:spPr/>
    </dgm:pt>
    <dgm:pt modelId="{1B06EE22-A29B-4E4C-9424-66AF22F0EE14}" type="pres">
      <dgm:prSet presAssocID="{E8AAFD06-C0F7-4498-913F-D2C0CA3587A2}" presName="horzTwo" presStyleCnt="0"/>
      <dgm:spPr/>
    </dgm:pt>
    <dgm:pt modelId="{2A712866-6DE7-4EDF-90FA-EA5D28E0571F}" type="pres">
      <dgm:prSet presAssocID="{943ECBF6-873E-485B-A4E2-B91B253572BA}" presName="sibSpaceTwo" presStyleCnt="0"/>
      <dgm:spPr/>
    </dgm:pt>
    <dgm:pt modelId="{9488D818-437E-466F-88BD-83A30B817E6A}" type="pres">
      <dgm:prSet presAssocID="{114380EE-65F2-4E94-96F6-5B25E79A7B63}" presName="vertTwo" presStyleCnt="0"/>
      <dgm:spPr/>
    </dgm:pt>
    <dgm:pt modelId="{2B04AEB3-29A1-4F47-9E93-D2FE3595ECD3}" type="pres">
      <dgm:prSet presAssocID="{114380EE-65F2-4E94-96F6-5B25E79A7B63}" presName="txTwo" presStyleLbl="node2" presStyleIdx="3" presStyleCnt="6">
        <dgm:presLayoutVars>
          <dgm:chPref val="3"/>
        </dgm:presLayoutVars>
      </dgm:prSet>
      <dgm:spPr/>
    </dgm:pt>
    <dgm:pt modelId="{D474F1FA-5D63-4997-8399-B6E678B9277C}" type="pres">
      <dgm:prSet presAssocID="{114380EE-65F2-4E94-96F6-5B25E79A7B63}" presName="horzTwo" presStyleCnt="0"/>
      <dgm:spPr/>
    </dgm:pt>
    <dgm:pt modelId="{221739D6-C543-4F80-86CF-379B0409AF32}" type="pres">
      <dgm:prSet presAssocID="{3B58D34F-DB86-4806-973B-205C7743EBED}" presName="sibSpaceOne" presStyleCnt="0"/>
      <dgm:spPr/>
    </dgm:pt>
    <dgm:pt modelId="{50C312D7-12C8-4D38-B52B-6E17765108B6}" type="pres">
      <dgm:prSet presAssocID="{3B1DCB91-6C0F-494E-9865-D3813521C0E9}" presName="vertOne" presStyleCnt="0"/>
      <dgm:spPr/>
    </dgm:pt>
    <dgm:pt modelId="{798AA8BE-3A5F-4059-A615-33D13A1DE432}" type="pres">
      <dgm:prSet presAssocID="{3B1DCB91-6C0F-494E-9865-D3813521C0E9}" presName="txOne" presStyleLbl="node0" presStyleIdx="2" presStyleCnt="3" custScaleY="42324">
        <dgm:presLayoutVars>
          <dgm:chPref val="3"/>
        </dgm:presLayoutVars>
      </dgm:prSet>
      <dgm:spPr/>
    </dgm:pt>
    <dgm:pt modelId="{F675617E-2368-4A11-94AB-EC4C5EB6C902}" type="pres">
      <dgm:prSet presAssocID="{3B1DCB91-6C0F-494E-9865-D3813521C0E9}" presName="parTransOne" presStyleCnt="0"/>
      <dgm:spPr/>
    </dgm:pt>
    <dgm:pt modelId="{A29A4AE4-377E-408C-9902-2BA684C2D73B}" type="pres">
      <dgm:prSet presAssocID="{3B1DCB91-6C0F-494E-9865-D3813521C0E9}" presName="horzOne" presStyleCnt="0"/>
      <dgm:spPr/>
    </dgm:pt>
    <dgm:pt modelId="{7091B333-6F14-4F7F-BFD8-4316D2196C90}" type="pres">
      <dgm:prSet presAssocID="{959FFEC7-CB33-4643-B6B7-AD7A80B39602}" presName="vertTwo" presStyleCnt="0"/>
      <dgm:spPr/>
    </dgm:pt>
    <dgm:pt modelId="{7B916F1A-03E3-4F77-B297-A4DD4E3187D0}" type="pres">
      <dgm:prSet presAssocID="{959FFEC7-CB33-4643-B6B7-AD7A80B39602}" presName="txTwo" presStyleLbl="node2" presStyleIdx="4" presStyleCnt="6">
        <dgm:presLayoutVars>
          <dgm:chPref val="3"/>
        </dgm:presLayoutVars>
      </dgm:prSet>
      <dgm:spPr/>
    </dgm:pt>
    <dgm:pt modelId="{D5EC32D8-C5BA-4D51-B478-071AFB135FDE}" type="pres">
      <dgm:prSet presAssocID="{959FFEC7-CB33-4643-B6B7-AD7A80B39602}" presName="horzTwo" presStyleCnt="0"/>
      <dgm:spPr/>
    </dgm:pt>
    <dgm:pt modelId="{3E3B368B-7C58-4D35-9E9D-1EF4D5D5BC9A}" type="pres">
      <dgm:prSet presAssocID="{177D3F60-5028-4B98-A31D-1714009785C9}" presName="sibSpaceTwo" presStyleCnt="0"/>
      <dgm:spPr/>
    </dgm:pt>
    <dgm:pt modelId="{AFE48E3F-79C7-4D3F-8281-473C36D6780D}" type="pres">
      <dgm:prSet presAssocID="{04E75C79-FA30-4B1B-B4BA-31329D704CCC}" presName="vertTwo" presStyleCnt="0"/>
      <dgm:spPr/>
    </dgm:pt>
    <dgm:pt modelId="{C0BD7394-D6BC-4F2E-8EC7-15559EE11FCB}" type="pres">
      <dgm:prSet presAssocID="{04E75C79-FA30-4B1B-B4BA-31329D704CCC}" presName="txTwo" presStyleLbl="node2" presStyleIdx="5" presStyleCnt="6">
        <dgm:presLayoutVars>
          <dgm:chPref val="3"/>
        </dgm:presLayoutVars>
      </dgm:prSet>
      <dgm:spPr/>
    </dgm:pt>
    <dgm:pt modelId="{E34D7B4D-DAC7-4824-B144-255E03A2DBB4}" type="pres">
      <dgm:prSet presAssocID="{04E75C79-FA30-4B1B-B4BA-31329D704CCC}" presName="horzTwo" presStyleCnt="0"/>
      <dgm:spPr/>
    </dgm:pt>
  </dgm:ptLst>
  <dgm:cxnLst>
    <dgm:cxn modelId="{11BBC60E-364D-40C2-AFA3-2FD67B8C15FE}" srcId="{465FB3EA-9C22-4DA3-A6D6-8141CAF677E6}" destId="{E74A63D3-9911-4B53-98D5-8EA856C98815}" srcOrd="0" destOrd="0" parTransId="{E9409B9F-0D72-42BC-9484-41C7D37F4C1C}" sibTransId="{DC6B3996-4EB0-467A-A5ED-A18A5B59D72E}"/>
    <dgm:cxn modelId="{3983F12C-9629-41C9-926F-4202DD917385}" srcId="{E74A63D3-9911-4B53-98D5-8EA856C98815}" destId="{633F1D89-61E5-444A-96AE-A61278E48F6E}" srcOrd="0" destOrd="0" parTransId="{3E2EE6B3-FB41-46EA-A0A7-459859BD44F6}" sibTransId="{332A9F1B-8F17-4827-96F3-92907C7A405E}"/>
    <dgm:cxn modelId="{947CCD36-5A12-49FE-BA2F-0215E4C5E42F}" type="presOf" srcId="{E8AAFD06-C0F7-4498-913F-D2C0CA3587A2}" destId="{9B1BD554-C28A-4C7F-9491-4B77A60CAA88}" srcOrd="0" destOrd="0" presId="urn:microsoft.com/office/officeart/2005/8/layout/hierarchy4"/>
    <dgm:cxn modelId="{3C4FB55D-E47C-4FB1-969A-49501DF08A26}" type="presOf" srcId="{99F92708-AEBF-48B8-A9A7-682708DC6852}" destId="{9DE655E3-91C8-44BE-87B1-6009A8658098}" srcOrd="0" destOrd="0" presId="urn:microsoft.com/office/officeart/2005/8/layout/hierarchy4"/>
    <dgm:cxn modelId="{3E7B3D4A-FE49-472E-99EE-DEEB74ECD3EE}" type="presOf" srcId="{465FB3EA-9C22-4DA3-A6D6-8141CAF677E6}" destId="{8875BB6E-4F0F-4D46-B2E3-DD76E37E8005}" srcOrd="0" destOrd="0" presId="urn:microsoft.com/office/officeart/2005/8/layout/hierarchy4"/>
    <dgm:cxn modelId="{543D3C6B-A446-4B7F-982E-1C38644194E0}" srcId="{E74A63D3-9911-4B53-98D5-8EA856C98815}" destId="{3249F8DD-F28F-48ED-BAAC-379258AB09F2}" srcOrd="1" destOrd="0" parTransId="{923F1E24-AD0B-42FA-966C-98AC596B8BCB}" sibTransId="{76ADBC38-F85A-4DD5-8108-9C77CAE1E751}"/>
    <dgm:cxn modelId="{F3B37670-D181-40CE-8A6A-24FCE6264A84}" srcId="{99F92708-AEBF-48B8-A9A7-682708DC6852}" destId="{114380EE-65F2-4E94-96F6-5B25E79A7B63}" srcOrd="1" destOrd="0" parTransId="{0897F8B5-DE4A-4736-B121-3AE634B82507}" sibTransId="{A3EC6EDE-11DA-4BD4-B0AB-B9B2DEAC4029}"/>
    <dgm:cxn modelId="{22E22775-F73E-412E-916E-3A2BCAF216C7}" srcId="{3B1DCB91-6C0F-494E-9865-D3813521C0E9}" destId="{959FFEC7-CB33-4643-B6B7-AD7A80B39602}" srcOrd="0" destOrd="0" parTransId="{58F6E1C8-776F-4719-8541-52DD0E7B8001}" sibTransId="{177D3F60-5028-4B98-A31D-1714009785C9}"/>
    <dgm:cxn modelId="{67F94178-5198-4069-8947-71DB447F5F59}" type="presOf" srcId="{E74A63D3-9911-4B53-98D5-8EA856C98815}" destId="{5E726A10-44EC-4AB7-8D2C-4711F2BBB844}" srcOrd="0" destOrd="0" presId="urn:microsoft.com/office/officeart/2005/8/layout/hierarchy4"/>
    <dgm:cxn modelId="{A0F70882-2E78-49AE-9A5A-7E0F39C38963}" type="presOf" srcId="{3B1DCB91-6C0F-494E-9865-D3813521C0E9}" destId="{798AA8BE-3A5F-4059-A615-33D13A1DE432}" srcOrd="0" destOrd="0" presId="urn:microsoft.com/office/officeart/2005/8/layout/hierarchy4"/>
    <dgm:cxn modelId="{52A4D886-1351-4E34-9328-37AA76A67F84}" srcId="{465FB3EA-9C22-4DA3-A6D6-8141CAF677E6}" destId="{3B1DCB91-6C0F-494E-9865-D3813521C0E9}" srcOrd="2" destOrd="0" parTransId="{A73B579E-BA7F-404E-9166-AF5713BC9F61}" sibTransId="{2DF2219B-7065-44E0-929F-FA82B63FD7C7}"/>
    <dgm:cxn modelId="{738846A4-110F-4D56-9D90-D22FA730A33F}" srcId="{3B1DCB91-6C0F-494E-9865-D3813521C0E9}" destId="{04E75C79-FA30-4B1B-B4BA-31329D704CCC}" srcOrd="1" destOrd="0" parTransId="{715C4E22-A832-4AD5-8688-DC82CEE07C03}" sibTransId="{617A5731-77EC-4054-985F-D592D7469CE4}"/>
    <dgm:cxn modelId="{BE32A5A4-EAB9-4455-9C67-978B60D7F384}" srcId="{465FB3EA-9C22-4DA3-A6D6-8141CAF677E6}" destId="{99F92708-AEBF-48B8-A9A7-682708DC6852}" srcOrd="1" destOrd="0" parTransId="{1E34D67E-E78F-468D-ABFB-932C9C33126D}" sibTransId="{3B58D34F-DB86-4806-973B-205C7743EBED}"/>
    <dgm:cxn modelId="{3C7C9EAC-804D-4B79-94BD-59B3FED8121F}" type="presOf" srcId="{633F1D89-61E5-444A-96AE-A61278E48F6E}" destId="{800F81C4-DFD0-4572-98BE-0118F429CA98}" srcOrd="0" destOrd="0" presId="urn:microsoft.com/office/officeart/2005/8/layout/hierarchy4"/>
    <dgm:cxn modelId="{702063B2-94EA-49AE-A169-83C960C3E1E7}" type="presOf" srcId="{959FFEC7-CB33-4643-B6B7-AD7A80B39602}" destId="{7B916F1A-03E3-4F77-B297-A4DD4E3187D0}" srcOrd="0" destOrd="0" presId="urn:microsoft.com/office/officeart/2005/8/layout/hierarchy4"/>
    <dgm:cxn modelId="{D17477B6-D2D6-4315-8A8D-9A63BE7D19D6}" type="presOf" srcId="{3249F8DD-F28F-48ED-BAAC-379258AB09F2}" destId="{BBB2A4EC-D9B9-405D-A78D-E9068B8C4802}" srcOrd="0" destOrd="0" presId="urn:microsoft.com/office/officeart/2005/8/layout/hierarchy4"/>
    <dgm:cxn modelId="{F35D53C1-8D28-498D-B3BA-D43AB6E5088A}" srcId="{99F92708-AEBF-48B8-A9A7-682708DC6852}" destId="{E8AAFD06-C0F7-4498-913F-D2C0CA3587A2}" srcOrd="0" destOrd="0" parTransId="{34114B9C-61F0-4AE2-AAB3-1D311146B796}" sibTransId="{943ECBF6-873E-485B-A4E2-B91B253572BA}"/>
    <dgm:cxn modelId="{DCCA37F9-C572-48FF-9A3E-53D4A0613EF5}" type="presOf" srcId="{04E75C79-FA30-4B1B-B4BA-31329D704CCC}" destId="{C0BD7394-D6BC-4F2E-8EC7-15559EE11FCB}" srcOrd="0" destOrd="0" presId="urn:microsoft.com/office/officeart/2005/8/layout/hierarchy4"/>
    <dgm:cxn modelId="{F5B564F9-E873-4BC4-B956-0CEADF2690F2}" type="presOf" srcId="{114380EE-65F2-4E94-96F6-5B25E79A7B63}" destId="{2B04AEB3-29A1-4F47-9E93-D2FE3595ECD3}" srcOrd="0" destOrd="0" presId="urn:microsoft.com/office/officeart/2005/8/layout/hierarchy4"/>
    <dgm:cxn modelId="{C0A92489-C5DC-4B0C-830E-31B2C3EC688E}" type="presParOf" srcId="{8875BB6E-4F0F-4D46-B2E3-DD76E37E8005}" destId="{8FDC00D7-602C-4A78-AFD0-F8ADA0F6DD00}" srcOrd="0" destOrd="0" presId="urn:microsoft.com/office/officeart/2005/8/layout/hierarchy4"/>
    <dgm:cxn modelId="{78DA15EE-EA9A-4919-9098-A07169880249}" type="presParOf" srcId="{8FDC00D7-602C-4A78-AFD0-F8ADA0F6DD00}" destId="{5E726A10-44EC-4AB7-8D2C-4711F2BBB844}" srcOrd="0" destOrd="0" presId="urn:microsoft.com/office/officeart/2005/8/layout/hierarchy4"/>
    <dgm:cxn modelId="{2932D7FD-0E91-4456-B6DD-2C04B498B8A4}" type="presParOf" srcId="{8FDC00D7-602C-4A78-AFD0-F8ADA0F6DD00}" destId="{CD25FFB5-310A-44FC-AFE2-D0CE05754884}" srcOrd="1" destOrd="0" presId="urn:microsoft.com/office/officeart/2005/8/layout/hierarchy4"/>
    <dgm:cxn modelId="{7121A101-78F1-4C98-BECC-2801F9D54F0E}" type="presParOf" srcId="{8FDC00D7-602C-4A78-AFD0-F8ADA0F6DD00}" destId="{F2921295-BE39-47E8-8E38-EB4B590EDA16}" srcOrd="2" destOrd="0" presId="urn:microsoft.com/office/officeart/2005/8/layout/hierarchy4"/>
    <dgm:cxn modelId="{E2110F9B-D68A-41FB-BFBC-816A72339C9C}" type="presParOf" srcId="{F2921295-BE39-47E8-8E38-EB4B590EDA16}" destId="{B90279B8-0BB2-4ABC-B736-A820E5FF51BB}" srcOrd="0" destOrd="0" presId="urn:microsoft.com/office/officeart/2005/8/layout/hierarchy4"/>
    <dgm:cxn modelId="{E03DE400-F5F2-4337-B247-4AB92418630D}" type="presParOf" srcId="{B90279B8-0BB2-4ABC-B736-A820E5FF51BB}" destId="{800F81C4-DFD0-4572-98BE-0118F429CA98}" srcOrd="0" destOrd="0" presId="urn:microsoft.com/office/officeart/2005/8/layout/hierarchy4"/>
    <dgm:cxn modelId="{AB0B71D1-2098-4F3F-A5CE-C93323F56EA0}" type="presParOf" srcId="{B90279B8-0BB2-4ABC-B736-A820E5FF51BB}" destId="{4BF50B23-F604-4EA5-AA90-6C0585D0D51A}" srcOrd="1" destOrd="0" presId="urn:microsoft.com/office/officeart/2005/8/layout/hierarchy4"/>
    <dgm:cxn modelId="{BA3492B5-0AF5-4FB6-83F7-994AE319FEFA}" type="presParOf" srcId="{F2921295-BE39-47E8-8E38-EB4B590EDA16}" destId="{7B79E4EE-69F4-4F55-A8F0-1E62A294F221}" srcOrd="1" destOrd="0" presId="urn:microsoft.com/office/officeart/2005/8/layout/hierarchy4"/>
    <dgm:cxn modelId="{405A08C5-0C29-4E53-A2C2-BFD550C131D4}" type="presParOf" srcId="{F2921295-BE39-47E8-8E38-EB4B590EDA16}" destId="{D3DC8F29-1D6E-49C9-887A-F22CEEDAE164}" srcOrd="2" destOrd="0" presId="urn:microsoft.com/office/officeart/2005/8/layout/hierarchy4"/>
    <dgm:cxn modelId="{C31A2CC5-5636-4E43-95A3-682D04686C72}" type="presParOf" srcId="{D3DC8F29-1D6E-49C9-887A-F22CEEDAE164}" destId="{BBB2A4EC-D9B9-405D-A78D-E9068B8C4802}" srcOrd="0" destOrd="0" presId="urn:microsoft.com/office/officeart/2005/8/layout/hierarchy4"/>
    <dgm:cxn modelId="{58B87686-69A3-431D-902B-62584732D07B}" type="presParOf" srcId="{D3DC8F29-1D6E-49C9-887A-F22CEEDAE164}" destId="{B715290D-9872-45F7-A45F-CAA1B90C0B69}" srcOrd="1" destOrd="0" presId="urn:microsoft.com/office/officeart/2005/8/layout/hierarchy4"/>
    <dgm:cxn modelId="{4F9F4323-1A92-4ED6-8E00-20EEFFF70274}" type="presParOf" srcId="{8875BB6E-4F0F-4D46-B2E3-DD76E37E8005}" destId="{A1506B0B-39B7-4984-BB2D-BBB2B8084576}" srcOrd="1" destOrd="0" presId="urn:microsoft.com/office/officeart/2005/8/layout/hierarchy4"/>
    <dgm:cxn modelId="{D0281620-3B5C-4AF7-A941-516DE559D290}" type="presParOf" srcId="{8875BB6E-4F0F-4D46-B2E3-DD76E37E8005}" destId="{B01AA17D-D291-4F16-8782-294A3E22298A}" srcOrd="2" destOrd="0" presId="urn:microsoft.com/office/officeart/2005/8/layout/hierarchy4"/>
    <dgm:cxn modelId="{83FB4F50-BD2C-441D-A8A7-3546AC8B8CB3}" type="presParOf" srcId="{B01AA17D-D291-4F16-8782-294A3E22298A}" destId="{9DE655E3-91C8-44BE-87B1-6009A8658098}" srcOrd="0" destOrd="0" presId="urn:microsoft.com/office/officeart/2005/8/layout/hierarchy4"/>
    <dgm:cxn modelId="{1A5FAA88-053F-474E-B463-11AF74B2A934}" type="presParOf" srcId="{B01AA17D-D291-4F16-8782-294A3E22298A}" destId="{51FF34FE-10B0-4048-8843-136A255092F8}" srcOrd="1" destOrd="0" presId="urn:microsoft.com/office/officeart/2005/8/layout/hierarchy4"/>
    <dgm:cxn modelId="{7816F0EA-5D66-488F-AA5B-AF7ECF934410}" type="presParOf" srcId="{B01AA17D-D291-4F16-8782-294A3E22298A}" destId="{16711B81-C782-4D20-B483-76AC0728435B}" srcOrd="2" destOrd="0" presId="urn:microsoft.com/office/officeart/2005/8/layout/hierarchy4"/>
    <dgm:cxn modelId="{499A2E7F-712B-4DF3-9208-6F579576C42A}" type="presParOf" srcId="{16711B81-C782-4D20-B483-76AC0728435B}" destId="{83833174-7887-4BBA-83C5-AF2442FE1670}" srcOrd="0" destOrd="0" presId="urn:microsoft.com/office/officeart/2005/8/layout/hierarchy4"/>
    <dgm:cxn modelId="{F7C687E1-3B37-40CB-B445-7B09C598A688}" type="presParOf" srcId="{83833174-7887-4BBA-83C5-AF2442FE1670}" destId="{9B1BD554-C28A-4C7F-9491-4B77A60CAA88}" srcOrd="0" destOrd="0" presId="urn:microsoft.com/office/officeart/2005/8/layout/hierarchy4"/>
    <dgm:cxn modelId="{133A538B-AEA6-4A0E-A65A-C962C561BFC3}" type="presParOf" srcId="{83833174-7887-4BBA-83C5-AF2442FE1670}" destId="{1B06EE22-A29B-4E4C-9424-66AF22F0EE14}" srcOrd="1" destOrd="0" presId="urn:microsoft.com/office/officeart/2005/8/layout/hierarchy4"/>
    <dgm:cxn modelId="{1687D396-F450-4FC0-A39D-74ABE2109D51}" type="presParOf" srcId="{16711B81-C782-4D20-B483-76AC0728435B}" destId="{2A712866-6DE7-4EDF-90FA-EA5D28E0571F}" srcOrd="1" destOrd="0" presId="urn:microsoft.com/office/officeart/2005/8/layout/hierarchy4"/>
    <dgm:cxn modelId="{52558AA5-60FA-427A-B9CF-02CC66FFD03C}" type="presParOf" srcId="{16711B81-C782-4D20-B483-76AC0728435B}" destId="{9488D818-437E-466F-88BD-83A30B817E6A}" srcOrd="2" destOrd="0" presId="urn:microsoft.com/office/officeart/2005/8/layout/hierarchy4"/>
    <dgm:cxn modelId="{E9B9F519-893A-4294-BDD0-4190303ECE06}" type="presParOf" srcId="{9488D818-437E-466F-88BD-83A30B817E6A}" destId="{2B04AEB3-29A1-4F47-9E93-D2FE3595ECD3}" srcOrd="0" destOrd="0" presId="urn:microsoft.com/office/officeart/2005/8/layout/hierarchy4"/>
    <dgm:cxn modelId="{CD29AEEA-B69D-4F8E-9598-60565A2F981F}" type="presParOf" srcId="{9488D818-437E-466F-88BD-83A30B817E6A}" destId="{D474F1FA-5D63-4997-8399-B6E678B9277C}" srcOrd="1" destOrd="0" presId="urn:microsoft.com/office/officeart/2005/8/layout/hierarchy4"/>
    <dgm:cxn modelId="{DF253663-ECD2-4F5B-9F41-8EC346058358}" type="presParOf" srcId="{8875BB6E-4F0F-4D46-B2E3-DD76E37E8005}" destId="{221739D6-C543-4F80-86CF-379B0409AF32}" srcOrd="3" destOrd="0" presId="urn:microsoft.com/office/officeart/2005/8/layout/hierarchy4"/>
    <dgm:cxn modelId="{8B58607A-CBF4-477D-99CB-7A5CAF976B49}" type="presParOf" srcId="{8875BB6E-4F0F-4D46-B2E3-DD76E37E8005}" destId="{50C312D7-12C8-4D38-B52B-6E17765108B6}" srcOrd="4" destOrd="0" presId="urn:microsoft.com/office/officeart/2005/8/layout/hierarchy4"/>
    <dgm:cxn modelId="{F689C634-6A04-4999-A892-362A2EEF05C2}" type="presParOf" srcId="{50C312D7-12C8-4D38-B52B-6E17765108B6}" destId="{798AA8BE-3A5F-4059-A615-33D13A1DE432}" srcOrd="0" destOrd="0" presId="urn:microsoft.com/office/officeart/2005/8/layout/hierarchy4"/>
    <dgm:cxn modelId="{29B0B445-18D8-46C2-8F07-CDCAF75FEC11}" type="presParOf" srcId="{50C312D7-12C8-4D38-B52B-6E17765108B6}" destId="{F675617E-2368-4A11-94AB-EC4C5EB6C902}" srcOrd="1" destOrd="0" presId="urn:microsoft.com/office/officeart/2005/8/layout/hierarchy4"/>
    <dgm:cxn modelId="{CE61036E-2CF8-492F-918C-4E606DBDA612}" type="presParOf" srcId="{50C312D7-12C8-4D38-B52B-6E17765108B6}" destId="{A29A4AE4-377E-408C-9902-2BA684C2D73B}" srcOrd="2" destOrd="0" presId="urn:microsoft.com/office/officeart/2005/8/layout/hierarchy4"/>
    <dgm:cxn modelId="{6E0F6D2B-1A9D-4E36-AA15-2F2FF3B999A4}" type="presParOf" srcId="{A29A4AE4-377E-408C-9902-2BA684C2D73B}" destId="{7091B333-6F14-4F7F-BFD8-4316D2196C90}" srcOrd="0" destOrd="0" presId="urn:microsoft.com/office/officeart/2005/8/layout/hierarchy4"/>
    <dgm:cxn modelId="{C062BB7F-8C75-4522-BE31-B7F7A8327364}" type="presParOf" srcId="{7091B333-6F14-4F7F-BFD8-4316D2196C90}" destId="{7B916F1A-03E3-4F77-B297-A4DD4E3187D0}" srcOrd="0" destOrd="0" presId="urn:microsoft.com/office/officeart/2005/8/layout/hierarchy4"/>
    <dgm:cxn modelId="{5B367320-26B7-4B22-9DFC-B59D6DE582EE}" type="presParOf" srcId="{7091B333-6F14-4F7F-BFD8-4316D2196C90}" destId="{D5EC32D8-C5BA-4D51-B478-071AFB135FDE}" srcOrd="1" destOrd="0" presId="urn:microsoft.com/office/officeart/2005/8/layout/hierarchy4"/>
    <dgm:cxn modelId="{D7E678D2-C49D-4C60-B754-963DE1277A8D}" type="presParOf" srcId="{A29A4AE4-377E-408C-9902-2BA684C2D73B}" destId="{3E3B368B-7C58-4D35-9E9D-1EF4D5D5BC9A}" srcOrd="1" destOrd="0" presId="urn:microsoft.com/office/officeart/2005/8/layout/hierarchy4"/>
    <dgm:cxn modelId="{BBB0A09F-4CB8-4ECD-B44E-2188568A7254}" type="presParOf" srcId="{A29A4AE4-377E-408C-9902-2BA684C2D73B}" destId="{AFE48E3F-79C7-4D3F-8281-473C36D6780D}" srcOrd="2" destOrd="0" presId="urn:microsoft.com/office/officeart/2005/8/layout/hierarchy4"/>
    <dgm:cxn modelId="{531FB34B-3BA2-4B2E-BE39-CEDEA0E6A0DA}" type="presParOf" srcId="{AFE48E3F-79C7-4D3F-8281-473C36D6780D}" destId="{C0BD7394-D6BC-4F2E-8EC7-15559EE11FCB}" srcOrd="0" destOrd="0" presId="urn:microsoft.com/office/officeart/2005/8/layout/hierarchy4"/>
    <dgm:cxn modelId="{07A61F96-77E5-424E-9F59-B3B05DD4179F}" type="presParOf" srcId="{AFE48E3F-79C7-4D3F-8281-473C36D6780D}" destId="{E34D7B4D-DAC7-4824-B144-255E03A2DBB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726A10-44EC-4AB7-8D2C-4711F2BBB844}">
      <dsp:nvSpPr>
        <dsp:cNvPr id="0" name=""/>
        <dsp:cNvSpPr/>
      </dsp:nvSpPr>
      <dsp:spPr>
        <a:xfrm>
          <a:off x="11472" y="2310"/>
          <a:ext cx="6120154" cy="1427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b="1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Déficit público: </a:t>
          </a:r>
          <a:endParaRPr lang="es-ES" sz="4800" kern="1200" dirty="0"/>
        </a:p>
      </dsp:txBody>
      <dsp:txXfrm>
        <a:off x="53276" y="44114"/>
        <a:ext cx="6036546" cy="1343676"/>
      </dsp:txXfrm>
    </dsp:sp>
    <dsp:sp modelId="{800F81C4-DFD0-4572-98BE-0118F429CA98}">
      <dsp:nvSpPr>
        <dsp:cNvPr id="0" name=""/>
        <dsp:cNvSpPr/>
      </dsp:nvSpPr>
      <dsp:spPr>
        <a:xfrm>
          <a:off x="11472" y="2098016"/>
          <a:ext cx="2936734" cy="337228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b="1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2020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b="1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0,0</a:t>
          </a:r>
          <a:r>
            <a:rPr lang="es-ES_tradnl" sz="4800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%</a:t>
          </a:r>
          <a:endParaRPr lang="es-ES" sz="4800" kern="1200" dirty="0"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97486" y="2184030"/>
        <a:ext cx="2764706" cy="3200252"/>
      </dsp:txXfrm>
    </dsp:sp>
    <dsp:sp modelId="{BBB2A4EC-D9B9-405D-A78D-E9068B8C4802}">
      <dsp:nvSpPr>
        <dsp:cNvPr id="0" name=""/>
        <dsp:cNvSpPr/>
      </dsp:nvSpPr>
      <dsp:spPr>
        <a:xfrm>
          <a:off x="3194892" y="2098016"/>
          <a:ext cx="2936734" cy="3372280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b="1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2019</a:t>
          </a:r>
          <a:endParaRPr lang="es-ES" sz="4800" kern="1200" dirty="0">
            <a:ea typeface="Arial Unicode MS" panose="020B0604020202020204" pitchFamily="34" charset="-128"/>
            <a:cs typeface="Arial Unicode MS" panose="020B0604020202020204" pitchFamily="34" charset="-128"/>
          </a:endParaRP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800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0,1%</a:t>
          </a:r>
        </a:p>
      </dsp:txBody>
      <dsp:txXfrm>
        <a:off x="3280906" y="2184030"/>
        <a:ext cx="2764706" cy="3200252"/>
      </dsp:txXfrm>
    </dsp:sp>
    <dsp:sp modelId="{9DE655E3-91C8-44BE-87B1-6009A8658098}">
      <dsp:nvSpPr>
        <dsp:cNvPr id="0" name=""/>
        <dsp:cNvSpPr/>
      </dsp:nvSpPr>
      <dsp:spPr>
        <a:xfrm>
          <a:off x="6624998" y="2310"/>
          <a:ext cx="6120154" cy="1427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b="1" kern="1200">
              <a:ea typeface="Arial Unicode MS" panose="020B0604020202020204" pitchFamily="34" charset="-128"/>
              <a:cs typeface="Arial Unicode MS" panose="020B0604020202020204" pitchFamily="34" charset="-128"/>
            </a:rPr>
            <a:t>Regla de gasto:</a:t>
          </a:r>
          <a:endParaRPr lang="es-ES" sz="4800" kern="1200" dirty="0"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6666802" y="44114"/>
        <a:ext cx="6036546" cy="1343676"/>
      </dsp:txXfrm>
    </dsp:sp>
    <dsp:sp modelId="{9B1BD554-C28A-4C7F-9491-4B77A60CAA88}">
      <dsp:nvSpPr>
        <dsp:cNvPr id="0" name=""/>
        <dsp:cNvSpPr/>
      </dsp:nvSpPr>
      <dsp:spPr>
        <a:xfrm>
          <a:off x="6624998" y="2098016"/>
          <a:ext cx="2936734" cy="337228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b="1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2020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b="1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2,8</a:t>
          </a:r>
          <a:r>
            <a:rPr lang="es-ES_tradnl" sz="4800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%</a:t>
          </a:r>
        </a:p>
      </dsp:txBody>
      <dsp:txXfrm>
        <a:off x="6711012" y="2184030"/>
        <a:ext cx="2764706" cy="3200252"/>
      </dsp:txXfrm>
    </dsp:sp>
    <dsp:sp modelId="{2B04AEB3-29A1-4F47-9E93-D2FE3595ECD3}">
      <dsp:nvSpPr>
        <dsp:cNvPr id="0" name=""/>
        <dsp:cNvSpPr/>
      </dsp:nvSpPr>
      <dsp:spPr>
        <a:xfrm>
          <a:off x="9808418" y="2098016"/>
          <a:ext cx="2936734" cy="3372280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b="1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2019</a:t>
          </a:r>
          <a:endParaRPr lang="es-ES_tradnl" sz="4800" kern="1200" dirty="0">
            <a:ea typeface="Arial Unicode MS" panose="020B0604020202020204" pitchFamily="34" charset="-128"/>
            <a:cs typeface="Arial Unicode MS" panose="020B0604020202020204" pitchFamily="34" charset="-128"/>
          </a:endParaRP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2,7%</a:t>
          </a:r>
        </a:p>
      </dsp:txBody>
      <dsp:txXfrm>
        <a:off x="9894432" y="2184030"/>
        <a:ext cx="2764706" cy="3200252"/>
      </dsp:txXfrm>
    </dsp:sp>
    <dsp:sp modelId="{798AA8BE-3A5F-4059-A615-33D13A1DE432}">
      <dsp:nvSpPr>
        <dsp:cNvPr id="0" name=""/>
        <dsp:cNvSpPr/>
      </dsp:nvSpPr>
      <dsp:spPr>
        <a:xfrm>
          <a:off x="13238524" y="2310"/>
          <a:ext cx="6120154" cy="14272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b="1" kern="1200">
              <a:ea typeface="Arial Unicode MS" panose="020B0604020202020204" pitchFamily="34" charset="-128"/>
              <a:cs typeface="Arial Unicode MS" panose="020B0604020202020204" pitchFamily="34" charset="-128"/>
            </a:rPr>
            <a:t>Deuda pública:</a:t>
          </a:r>
          <a:endParaRPr lang="es-ES" sz="4800" kern="1200" dirty="0">
            <a:ln/>
            <a:effectLst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13280328" y="44114"/>
        <a:ext cx="6036546" cy="1343676"/>
      </dsp:txXfrm>
    </dsp:sp>
    <dsp:sp modelId="{7B916F1A-03E3-4F77-B297-A4DD4E3187D0}">
      <dsp:nvSpPr>
        <dsp:cNvPr id="0" name=""/>
        <dsp:cNvSpPr/>
      </dsp:nvSpPr>
      <dsp:spPr>
        <a:xfrm>
          <a:off x="13238524" y="2098016"/>
          <a:ext cx="2936734" cy="337228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b="1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2020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4800" b="1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15,3</a:t>
          </a:r>
          <a:r>
            <a:rPr lang="es-ES_tradnl" sz="4800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%</a:t>
          </a:r>
          <a:endParaRPr lang="es-ES" sz="4800" kern="1200" dirty="0">
            <a:ln/>
            <a:effectLst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13324538" y="2184030"/>
        <a:ext cx="2764706" cy="3200252"/>
      </dsp:txXfrm>
    </dsp:sp>
    <dsp:sp modelId="{C0BD7394-D6BC-4F2E-8EC7-15559EE11FCB}">
      <dsp:nvSpPr>
        <dsp:cNvPr id="0" name=""/>
        <dsp:cNvSpPr/>
      </dsp:nvSpPr>
      <dsp:spPr>
        <a:xfrm>
          <a:off x="16421944" y="2098016"/>
          <a:ext cx="2936734" cy="3372280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800" b="1" kern="1200" dirty="0">
              <a:ln/>
              <a:effectLst/>
              <a:ea typeface="Arial Unicode MS" panose="020B0604020202020204" pitchFamily="34" charset="-128"/>
              <a:cs typeface="Arial Unicode MS" panose="020B0604020202020204" pitchFamily="34" charset="-128"/>
            </a:rPr>
            <a:t>2019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800" b="1" kern="1200" dirty="0">
              <a:ln/>
              <a:effectLst/>
              <a:ea typeface="Arial Unicode MS" panose="020B0604020202020204" pitchFamily="34" charset="-128"/>
              <a:cs typeface="Arial Unicode MS" panose="020B0604020202020204" pitchFamily="34" charset="-128"/>
            </a:rPr>
            <a:t>15,8</a:t>
          </a:r>
          <a:r>
            <a:rPr lang="es-ES_tradnl" sz="4800" kern="1200" dirty="0">
              <a:ea typeface="Arial Unicode MS" panose="020B0604020202020204" pitchFamily="34" charset="-128"/>
              <a:cs typeface="Arial Unicode MS" panose="020B0604020202020204" pitchFamily="34" charset="-128"/>
            </a:rPr>
            <a:t>%</a:t>
          </a:r>
          <a:endParaRPr lang="es-ES" sz="4800" kern="1200" dirty="0">
            <a:ln/>
            <a:effectLst/>
            <a:ea typeface="Arial Unicode MS" panose="020B0604020202020204" pitchFamily="34" charset="-128"/>
            <a:cs typeface="Arial Unicode MS" panose="020B0604020202020204" pitchFamily="34" charset="-128"/>
          </a:endParaRPr>
        </a:p>
      </dsp:txBody>
      <dsp:txXfrm>
        <a:off x="16507958" y="2184030"/>
        <a:ext cx="2764706" cy="32002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01700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6D41B0E-0A9B-FB43-B29A-2C5A495EA0A7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01700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D2111949-EE69-F440-BF44-484174DCC2AF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242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7E03F2D-4C40-8A47-B131-FA84CE0A3C0A}" type="datetimeFigureOut">
              <a:rPr lang="ru-RU" smtClean="0"/>
              <a:t>31.10.2019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0" y="9517546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13FC40D-6FB9-1648-B027-EAD4E7DC4F2C}" type="slidenum">
              <a:rPr lang="ru-RU" smtClean="0"/>
              <a:t>‹Nº›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7415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19261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38522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657783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877044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096305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15566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34827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54088" algn="l" defTabSz="1219261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2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013" y="750888"/>
            <a:ext cx="6684962" cy="37607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404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0013" y="750888"/>
            <a:ext cx="6684962" cy="37607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728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928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8960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8932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086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188" y="750888"/>
            <a:ext cx="6681787" cy="37592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3FC40D-6FB9-1648-B027-EAD4E7DC4F2C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57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6_Пользовательский макет"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486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0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ángulo 26"/>
          <p:cNvSpPr/>
          <p:nvPr userDrawn="1"/>
        </p:nvSpPr>
        <p:spPr>
          <a:xfrm>
            <a:off x="-85453" y="578586"/>
            <a:ext cx="2021755" cy="132649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63801" y="2489235"/>
            <a:ext cx="19530920" cy="127321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3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dirty="0"/>
              <a:t>NAME OF YOUR TOP SLIDE</a:t>
            </a:r>
            <a:endParaRPr lang="ru-RU" dirty="0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8715574" y="11965375"/>
            <a:ext cx="5689971" cy="1756276"/>
          </a:xfrm>
          <a:prstGeom prst="rect">
            <a:avLst/>
          </a:prstGeom>
        </p:spPr>
        <p:txBody>
          <a:bodyPr/>
          <a:lstStyle>
            <a:lvl1pPr algn="r">
              <a:defRPr lang="uk-UA" sz="13900" b="0" i="0" kern="1200" baseline="0" smtClean="0">
                <a:solidFill>
                  <a:schemeClr val="bg1">
                    <a:lumMod val="95000"/>
                  </a:schemeClr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E8BBD06A-759F-43F0-9FDD-30D8801384DF}" type="slidenum">
              <a:rPr lang="ru-RU" smtClean="0"/>
              <a:pPr/>
              <a:t>‹Nº›</a:t>
            </a:fld>
            <a:endParaRPr lang="ru-RU" dirty="0"/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3263801" y="4770562"/>
            <a:ext cx="19530919" cy="6446598"/>
          </a:xfrm>
          <a:prstGeom prst="rect">
            <a:avLst/>
          </a:prstGeom>
        </p:spPr>
        <p:txBody>
          <a:bodyPr/>
          <a:lstStyle>
            <a:lvl1pPr>
              <a:defRPr lang="en-US" sz="2800" b="0" i="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8" name="Rectángulo 7"/>
          <p:cNvSpPr/>
          <p:nvPr userDrawn="1"/>
        </p:nvSpPr>
        <p:spPr>
          <a:xfrm>
            <a:off x="-197892" y="13117406"/>
            <a:ext cx="4392488" cy="9043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4233255" y="13117406"/>
            <a:ext cx="4392488" cy="904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 userDrawn="1"/>
        </p:nvSpPr>
        <p:spPr>
          <a:xfrm>
            <a:off x="8664402" y="13117406"/>
            <a:ext cx="4392488" cy="904344"/>
          </a:xfrm>
          <a:prstGeom prst="rect">
            <a:avLst/>
          </a:prstGeom>
          <a:solidFill>
            <a:srgbClr val="FBC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29698" y="609748"/>
            <a:ext cx="2533412" cy="1182259"/>
          </a:xfrm>
          <a:prstGeom prst="rect">
            <a:avLst/>
          </a:prstGeom>
        </p:spPr>
      </p:pic>
      <p:sp>
        <p:nvSpPr>
          <p:cNvPr id="28" name="Rectángulo 27"/>
          <p:cNvSpPr/>
          <p:nvPr userDrawn="1"/>
        </p:nvSpPr>
        <p:spPr>
          <a:xfrm rot="16200000">
            <a:off x="-5449167" y="6530112"/>
            <a:ext cx="1180931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s-ES" sz="2400" b="1" dirty="0">
                <a:solidFill>
                  <a:srgbClr val="C8C5B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 DE LEY </a:t>
            </a:r>
          </a:p>
        </p:txBody>
      </p:sp>
      <p:sp>
        <p:nvSpPr>
          <p:cNvPr id="29" name="TextBox 15"/>
          <p:cNvSpPr txBox="1"/>
          <p:nvPr userDrawn="1"/>
        </p:nvSpPr>
        <p:spPr>
          <a:xfrm rot="16200000">
            <a:off x="-2607939" y="8403878"/>
            <a:ext cx="7488832" cy="942281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r>
              <a:rPr lang="es-ES" sz="26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Generales de la</a:t>
            </a:r>
            <a:endParaRPr lang="es-E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40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Comunidad</a:t>
            </a:r>
            <a:r>
              <a:rPr lang="es-E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40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Autónoma de Canarias</a:t>
            </a:r>
          </a:p>
        </p:txBody>
      </p:sp>
      <p:pic>
        <p:nvPicPr>
          <p:cNvPr id="30" name="Imagen 2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9292" y="811256"/>
            <a:ext cx="1429455" cy="794792"/>
          </a:xfrm>
          <a:prstGeom prst="rect">
            <a:avLst/>
          </a:prstGeom>
        </p:spPr>
      </p:pic>
      <p:sp>
        <p:nvSpPr>
          <p:cNvPr id="31" name="Rectángulo 30"/>
          <p:cNvSpPr/>
          <p:nvPr userDrawn="1"/>
        </p:nvSpPr>
        <p:spPr>
          <a:xfrm>
            <a:off x="-85454" y="-58446"/>
            <a:ext cx="2021755" cy="4365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386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>
            <a:off x="-85453" y="578586"/>
            <a:ext cx="2021755" cy="132649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903761" y="2633251"/>
            <a:ext cx="19890959" cy="127321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3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dirty="0"/>
              <a:t>NAME OF YOUR TOP SLIDE</a:t>
            </a:r>
            <a:endParaRPr lang="ru-RU" dirty="0"/>
          </a:p>
        </p:txBody>
      </p:sp>
      <p:sp>
        <p:nvSpPr>
          <p:cNvPr id="4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8715574" y="11965375"/>
            <a:ext cx="5689971" cy="1756276"/>
          </a:xfrm>
          <a:prstGeom prst="rect">
            <a:avLst/>
          </a:prstGeom>
        </p:spPr>
        <p:txBody>
          <a:bodyPr/>
          <a:lstStyle>
            <a:lvl1pPr algn="r">
              <a:defRPr lang="uk-UA" sz="13900" b="0" i="0" kern="1200" baseline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E8BBD06A-759F-43F0-9FDD-30D8801384DF}" type="slidenum">
              <a:rPr lang="ru-RU" smtClean="0"/>
              <a:pPr/>
              <a:t>‹Nº›</a:t>
            </a:fld>
            <a:endParaRPr lang="ru-RU" dirty="0"/>
          </a:p>
        </p:txBody>
      </p:sp>
      <p:sp>
        <p:nvSpPr>
          <p:cNvPr id="12" name="Рисунок 11"/>
          <p:cNvSpPr>
            <a:spLocks noGrp="1"/>
          </p:cNvSpPr>
          <p:nvPr>
            <p:ph type="pic" sz="quarter" idx="37"/>
          </p:nvPr>
        </p:nvSpPr>
        <p:spPr>
          <a:xfrm rot="10800000" flipV="1">
            <a:off x="10565284" y="5007349"/>
            <a:ext cx="4230369" cy="4230369"/>
          </a:xfrm>
          <a:custGeom>
            <a:avLst/>
            <a:gdLst>
              <a:gd name="connsiteX0" fmla="*/ 4808490 w 9653868"/>
              <a:gd name="connsiteY0" fmla="*/ 0 h 9653868"/>
              <a:gd name="connsiteX1" fmla="*/ 3605641 w 9653868"/>
              <a:gd name="connsiteY1" fmla="*/ 498236 h 9653868"/>
              <a:gd name="connsiteX2" fmla="*/ 498237 w 9653868"/>
              <a:gd name="connsiteY2" fmla="*/ 3605641 h 9653868"/>
              <a:gd name="connsiteX3" fmla="*/ 498237 w 9653868"/>
              <a:gd name="connsiteY3" fmla="*/ 6011339 h 9653868"/>
              <a:gd name="connsiteX4" fmla="*/ 3642529 w 9653868"/>
              <a:gd name="connsiteY4" fmla="*/ 9155632 h 9653868"/>
              <a:gd name="connsiteX5" fmla="*/ 6048227 w 9653868"/>
              <a:gd name="connsiteY5" fmla="*/ 9155632 h 9653868"/>
              <a:gd name="connsiteX6" fmla="*/ 9155632 w 9653868"/>
              <a:gd name="connsiteY6" fmla="*/ 6048227 h 9653868"/>
              <a:gd name="connsiteX7" fmla="*/ 9155632 w 9653868"/>
              <a:gd name="connsiteY7" fmla="*/ 3642530 h 9653868"/>
              <a:gd name="connsiteX8" fmla="*/ 6011339 w 9653868"/>
              <a:gd name="connsiteY8" fmla="*/ 498236 h 9653868"/>
              <a:gd name="connsiteX9" fmla="*/ 4808490 w 9653868"/>
              <a:gd name="connsiteY9" fmla="*/ 0 h 965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653868" h="9653868">
                <a:moveTo>
                  <a:pt x="4808490" y="0"/>
                </a:moveTo>
                <a:cubicBezTo>
                  <a:pt x="4373143" y="0"/>
                  <a:pt x="3937799" y="166079"/>
                  <a:pt x="3605641" y="498236"/>
                </a:cubicBezTo>
                <a:lnTo>
                  <a:pt x="498237" y="3605641"/>
                </a:lnTo>
                <a:cubicBezTo>
                  <a:pt x="-166079" y="4269956"/>
                  <a:pt x="-166079" y="5347024"/>
                  <a:pt x="498237" y="6011339"/>
                </a:cubicBezTo>
                <a:lnTo>
                  <a:pt x="3642529" y="9155632"/>
                </a:lnTo>
                <a:cubicBezTo>
                  <a:pt x="4306845" y="9819947"/>
                  <a:pt x="5383912" y="9819947"/>
                  <a:pt x="6048227" y="9155632"/>
                </a:cubicBezTo>
                <a:lnTo>
                  <a:pt x="9155632" y="6048227"/>
                </a:lnTo>
                <a:cubicBezTo>
                  <a:pt x="9819947" y="5383912"/>
                  <a:pt x="9819947" y="4306844"/>
                  <a:pt x="9155632" y="3642530"/>
                </a:cubicBezTo>
                <a:lnTo>
                  <a:pt x="6011339" y="498236"/>
                </a:lnTo>
                <a:cubicBezTo>
                  <a:pt x="5679181" y="166079"/>
                  <a:pt x="5243835" y="0"/>
                  <a:pt x="4808490" y="0"/>
                </a:cubicBezTo>
                <a:close/>
              </a:path>
            </a:pathLst>
          </a:cu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tx2">
                <a:lumMod val="10000"/>
                <a:lumOff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ru-RU" sz="800" dirty="0"/>
            </a:lvl1pPr>
          </a:lstStyle>
          <a:p>
            <a:pPr lvl="0" algn="ctr"/>
            <a:endParaRPr lang="ru-RU" dirty="0"/>
          </a:p>
        </p:txBody>
      </p:sp>
      <p:sp>
        <p:nvSpPr>
          <p:cNvPr id="13" name="Рисунок 12"/>
          <p:cNvSpPr>
            <a:spLocks noGrp="1"/>
          </p:cNvSpPr>
          <p:nvPr>
            <p:ph type="pic" sz="quarter" idx="38" hasCustomPrompt="1"/>
          </p:nvPr>
        </p:nvSpPr>
        <p:spPr>
          <a:xfrm rot="10800000" flipV="1">
            <a:off x="3983717" y="5007780"/>
            <a:ext cx="4230369" cy="4230369"/>
          </a:xfrm>
          <a:custGeom>
            <a:avLst/>
            <a:gdLst>
              <a:gd name="connsiteX0" fmla="*/ 4808490 w 9653868"/>
              <a:gd name="connsiteY0" fmla="*/ 0 h 9653868"/>
              <a:gd name="connsiteX1" fmla="*/ 3605641 w 9653868"/>
              <a:gd name="connsiteY1" fmla="*/ 498236 h 9653868"/>
              <a:gd name="connsiteX2" fmla="*/ 498237 w 9653868"/>
              <a:gd name="connsiteY2" fmla="*/ 3605641 h 9653868"/>
              <a:gd name="connsiteX3" fmla="*/ 498237 w 9653868"/>
              <a:gd name="connsiteY3" fmla="*/ 6011339 h 9653868"/>
              <a:gd name="connsiteX4" fmla="*/ 3642529 w 9653868"/>
              <a:gd name="connsiteY4" fmla="*/ 9155632 h 9653868"/>
              <a:gd name="connsiteX5" fmla="*/ 6048227 w 9653868"/>
              <a:gd name="connsiteY5" fmla="*/ 9155632 h 9653868"/>
              <a:gd name="connsiteX6" fmla="*/ 9155632 w 9653868"/>
              <a:gd name="connsiteY6" fmla="*/ 6048227 h 9653868"/>
              <a:gd name="connsiteX7" fmla="*/ 9155632 w 9653868"/>
              <a:gd name="connsiteY7" fmla="*/ 3642530 h 9653868"/>
              <a:gd name="connsiteX8" fmla="*/ 6011339 w 9653868"/>
              <a:gd name="connsiteY8" fmla="*/ 498236 h 9653868"/>
              <a:gd name="connsiteX9" fmla="*/ 4808490 w 9653868"/>
              <a:gd name="connsiteY9" fmla="*/ 0 h 965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653868" h="9653868">
                <a:moveTo>
                  <a:pt x="4808490" y="0"/>
                </a:moveTo>
                <a:cubicBezTo>
                  <a:pt x="4373143" y="0"/>
                  <a:pt x="3937799" y="166079"/>
                  <a:pt x="3605641" y="498236"/>
                </a:cubicBezTo>
                <a:lnTo>
                  <a:pt x="498237" y="3605641"/>
                </a:lnTo>
                <a:cubicBezTo>
                  <a:pt x="-166079" y="4269956"/>
                  <a:pt x="-166079" y="5347024"/>
                  <a:pt x="498237" y="6011339"/>
                </a:cubicBezTo>
                <a:lnTo>
                  <a:pt x="3642529" y="9155632"/>
                </a:lnTo>
                <a:cubicBezTo>
                  <a:pt x="4306845" y="9819947"/>
                  <a:pt x="5383912" y="9819947"/>
                  <a:pt x="6048227" y="9155632"/>
                </a:cubicBezTo>
                <a:lnTo>
                  <a:pt x="9155632" y="6048227"/>
                </a:lnTo>
                <a:cubicBezTo>
                  <a:pt x="9819947" y="5383912"/>
                  <a:pt x="9819947" y="4306844"/>
                  <a:pt x="9155632" y="3642530"/>
                </a:cubicBezTo>
                <a:lnTo>
                  <a:pt x="6011339" y="498236"/>
                </a:lnTo>
                <a:cubicBezTo>
                  <a:pt x="5679181" y="166079"/>
                  <a:pt x="5243835" y="0"/>
                  <a:pt x="4808490" y="0"/>
                </a:cubicBezTo>
                <a:close/>
              </a:path>
            </a:pathLst>
          </a:cu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tx2">
                <a:lumMod val="10000"/>
                <a:lumOff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ru-RU" sz="800" dirty="0"/>
            </a:lvl1pPr>
          </a:lstStyle>
          <a:p>
            <a:pPr lvl="0" algn="ctr"/>
            <a:r>
              <a:rPr lang="ru-RU" dirty="0"/>
              <a:t>с</a:t>
            </a:r>
          </a:p>
        </p:txBody>
      </p:sp>
      <p:sp>
        <p:nvSpPr>
          <p:cNvPr id="14" name="Рисунок 13"/>
          <p:cNvSpPr>
            <a:spLocks noGrp="1"/>
          </p:cNvSpPr>
          <p:nvPr>
            <p:ph type="pic" sz="quarter" idx="39"/>
          </p:nvPr>
        </p:nvSpPr>
        <p:spPr>
          <a:xfrm rot="10800000" flipV="1">
            <a:off x="17164956" y="5007349"/>
            <a:ext cx="4230369" cy="4230369"/>
          </a:xfrm>
          <a:custGeom>
            <a:avLst/>
            <a:gdLst>
              <a:gd name="connsiteX0" fmla="*/ 4808490 w 9653868"/>
              <a:gd name="connsiteY0" fmla="*/ 0 h 9653868"/>
              <a:gd name="connsiteX1" fmla="*/ 3605641 w 9653868"/>
              <a:gd name="connsiteY1" fmla="*/ 498236 h 9653868"/>
              <a:gd name="connsiteX2" fmla="*/ 498237 w 9653868"/>
              <a:gd name="connsiteY2" fmla="*/ 3605641 h 9653868"/>
              <a:gd name="connsiteX3" fmla="*/ 498237 w 9653868"/>
              <a:gd name="connsiteY3" fmla="*/ 6011339 h 9653868"/>
              <a:gd name="connsiteX4" fmla="*/ 3642529 w 9653868"/>
              <a:gd name="connsiteY4" fmla="*/ 9155632 h 9653868"/>
              <a:gd name="connsiteX5" fmla="*/ 6048227 w 9653868"/>
              <a:gd name="connsiteY5" fmla="*/ 9155632 h 9653868"/>
              <a:gd name="connsiteX6" fmla="*/ 9155632 w 9653868"/>
              <a:gd name="connsiteY6" fmla="*/ 6048227 h 9653868"/>
              <a:gd name="connsiteX7" fmla="*/ 9155632 w 9653868"/>
              <a:gd name="connsiteY7" fmla="*/ 3642530 h 9653868"/>
              <a:gd name="connsiteX8" fmla="*/ 6011339 w 9653868"/>
              <a:gd name="connsiteY8" fmla="*/ 498236 h 9653868"/>
              <a:gd name="connsiteX9" fmla="*/ 4808490 w 9653868"/>
              <a:gd name="connsiteY9" fmla="*/ 0 h 965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653868" h="9653868">
                <a:moveTo>
                  <a:pt x="4808490" y="0"/>
                </a:moveTo>
                <a:cubicBezTo>
                  <a:pt x="4373143" y="0"/>
                  <a:pt x="3937799" y="166079"/>
                  <a:pt x="3605641" y="498236"/>
                </a:cubicBezTo>
                <a:lnTo>
                  <a:pt x="498237" y="3605641"/>
                </a:lnTo>
                <a:cubicBezTo>
                  <a:pt x="-166079" y="4269956"/>
                  <a:pt x="-166079" y="5347024"/>
                  <a:pt x="498237" y="6011339"/>
                </a:cubicBezTo>
                <a:lnTo>
                  <a:pt x="3642529" y="9155632"/>
                </a:lnTo>
                <a:cubicBezTo>
                  <a:pt x="4306845" y="9819947"/>
                  <a:pt x="5383912" y="9819947"/>
                  <a:pt x="6048227" y="9155632"/>
                </a:cubicBezTo>
                <a:lnTo>
                  <a:pt x="9155632" y="6048227"/>
                </a:lnTo>
                <a:cubicBezTo>
                  <a:pt x="9819947" y="5383912"/>
                  <a:pt x="9819947" y="4306844"/>
                  <a:pt x="9155632" y="3642530"/>
                </a:cubicBezTo>
                <a:lnTo>
                  <a:pt x="6011339" y="498236"/>
                </a:lnTo>
                <a:cubicBezTo>
                  <a:pt x="5679181" y="166079"/>
                  <a:pt x="5243835" y="0"/>
                  <a:pt x="4808490" y="0"/>
                </a:cubicBezTo>
                <a:close/>
              </a:path>
            </a:pathLst>
          </a:cu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tx2">
                <a:lumMod val="10000"/>
                <a:lumOff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ru-RU" sz="800" dirty="0"/>
            </a:lvl1pPr>
          </a:lstStyle>
          <a:p>
            <a:pPr lvl="0" algn="ctr"/>
            <a:endParaRPr lang="ru-RU" dirty="0"/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36" hasCustomPrompt="1"/>
          </p:nvPr>
        </p:nvSpPr>
        <p:spPr>
          <a:xfrm>
            <a:off x="3662001" y="9645143"/>
            <a:ext cx="4830440" cy="1606139"/>
          </a:xfrm>
          <a:prstGeom prst="rect">
            <a:avLst/>
          </a:prstGeom>
        </p:spPr>
        <p:txBody>
          <a:bodyPr/>
          <a:lstStyle>
            <a:lvl1pPr algn="ctr">
              <a:defRPr lang="en-US" sz="2400" b="0" i="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16" name="Текст 3"/>
          <p:cNvSpPr>
            <a:spLocks noGrp="1"/>
          </p:cNvSpPr>
          <p:nvPr>
            <p:ph type="body" sz="quarter" idx="40" hasCustomPrompt="1"/>
          </p:nvPr>
        </p:nvSpPr>
        <p:spPr>
          <a:xfrm>
            <a:off x="10243568" y="9645143"/>
            <a:ext cx="4830440" cy="1606139"/>
          </a:xfrm>
          <a:prstGeom prst="rect">
            <a:avLst/>
          </a:prstGeom>
        </p:spPr>
        <p:txBody>
          <a:bodyPr/>
          <a:lstStyle>
            <a:lvl1pPr algn="ctr">
              <a:defRPr lang="en-US" sz="2400" b="0" i="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41" hasCustomPrompt="1"/>
          </p:nvPr>
        </p:nvSpPr>
        <p:spPr>
          <a:xfrm>
            <a:off x="16843240" y="9645142"/>
            <a:ext cx="4830440" cy="1606139"/>
          </a:xfrm>
          <a:prstGeom prst="rect">
            <a:avLst/>
          </a:prstGeom>
        </p:spPr>
        <p:txBody>
          <a:bodyPr/>
          <a:lstStyle>
            <a:lvl1pPr algn="ctr">
              <a:defRPr lang="en-US" sz="2400" b="0" i="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26" name="Rectángulo 25"/>
          <p:cNvSpPr/>
          <p:nvPr userDrawn="1"/>
        </p:nvSpPr>
        <p:spPr>
          <a:xfrm>
            <a:off x="-197892" y="13117406"/>
            <a:ext cx="4392488" cy="9043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27" name="Rectángulo 26"/>
          <p:cNvSpPr/>
          <p:nvPr userDrawn="1"/>
        </p:nvSpPr>
        <p:spPr>
          <a:xfrm>
            <a:off x="4233255" y="13117406"/>
            <a:ext cx="4392488" cy="904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Rectángulo 27"/>
          <p:cNvSpPr/>
          <p:nvPr userDrawn="1"/>
        </p:nvSpPr>
        <p:spPr>
          <a:xfrm>
            <a:off x="8664402" y="13117406"/>
            <a:ext cx="4392488" cy="904344"/>
          </a:xfrm>
          <a:prstGeom prst="rect">
            <a:avLst/>
          </a:prstGeom>
          <a:solidFill>
            <a:srgbClr val="FBC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9" name="Imagen 2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29698" y="609748"/>
            <a:ext cx="2533412" cy="1182259"/>
          </a:xfrm>
          <a:prstGeom prst="rect">
            <a:avLst/>
          </a:prstGeom>
        </p:spPr>
      </p:pic>
      <p:sp>
        <p:nvSpPr>
          <p:cNvPr id="31" name="Rectángulo 30"/>
          <p:cNvSpPr/>
          <p:nvPr userDrawn="1"/>
        </p:nvSpPr>
        <p:spPr>
          <a:xfrm rot="16200000">
            <a:off x="-5449167" y="6530112"/>
            <a:ext cx="1180931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s-ES" sz="2400" b="1" dirty="0">
                <a:solidFill>
                  <a:srgbClr val="C8C5B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AVANCE ANTEPROYECTO DE LEY </a:t>
            </a:r>
          </a:p>
        </p:txBody>
      </p:sp>
      <p:sp>
        <p:nvSpPr>
          <p:cNvPr id="32" name="TextBox 15"/>
          <p:cNvSpPr txBox="1"/>
          <p:nvPr userDrawn="1"/>
        </p:nvSpPr>
        <p:spPr>
          <a:xfrm rot="16200000">
            <a:off x="-2607939" y="8403878"/>
            <a:ext cx="7488832" cy="942281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r>
              <a:rPr lang="es-ES" sz="26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Generales de la</a:t>
            </a:r>
            <a:endParaRPr lang="es-E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40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Comunidad</a:t>
            </a:r>
            <a:r>
              <a:rPr lang="es-E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40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Autónoma de Canarias</a:t>
            </a:r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9292" y="811256"/>
            <a:ext cx="1429455" cy="794792"/>
          </a:xfrm>
          <a:prstGeom prst="rect">
            <a:avLst/>
          </a:prstGeom>
        </p:spPr>
      </p:pic>
      <p:sp>
        <p:nvSpPr>
          <p:cNvPr id="35" name="Rectángulo 34"/>
          <p:cNvSpPr/>
          <p:nvPr userDrawn="1"/>
        </p:nvSpPr>
        <p:spPr>
          <a:xfrm>
            <a:off x="-85454" y="-58446"/>
            <a:ext cx="2021755" cy="4365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496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ángulo 27"/>
          <p:cNvSpPr/>
          <p:nvPr userDrawn="1"/>
        </p:nvSpPr>
        <p:spPr>
          <a:xfrm>
            <a:off x="-85453" y="578586"/>
            <a:ext cx="2021755" cy="132649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621261" y="2561243"/>
            <a:ext cx="20173460" cy="127321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3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dirty="0"/>
              <a:t>NAME OF YOUR TOP SLIDE</a:t>
            </a:r>
            <a:endParaRPr lang="ru-RU" dirty="0"/>
          </a:p>
        </p:txBody>
      </p:sp>
      <p:sp>
        <p:nvSpPr>
          <p:cNvPr id="4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8715574" y="11965375"/>
            <a:ext cx="5689971" cy="1756276"/>
          </a:xfrm>
          <a:prstGeom prst="rect">
            <a:avLst/>
          </a:prstGeom>
        </p:spPr>
        <p:txBody>
          <a:bodyPr/>
          <a:lstStyle>
            <a:lvl1pPr algn="r">
              <a:defRPr lang="uk-UA" sz="13900" b="0" i="0" kern="1200" baseline="0" smtClean="0">
                <a:solidFill>
                  <a:schemeClr val="bg1">
                    <a:lumMod val="95000"/>
                  </a:schemeClr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E8BBD06A-759F-43F0-9FDD-30D8801384DF}" type="slidenum">
              <a:rPr lang="ru-RU" smtClean="0"/>
              <a:pPr/>
              <a:t>‹Nº›</a:t>
            </a:fld>
            <a:endParaRPr lang="ru-RU" dirty="0"/>
          </a:p>
        </p:txBody>
      </p:sp>
      <p:sp>
        <p:nvSpPr>
          <p:cNvPr id="26" name="Рисунок 25"/>
          <p:cNvSpPr>
            <a:spLocks noGrp="1"/>
          </p:cNvSpPr>
          <p:nvPr>
            <p:ph type="pic" sz="quarter" idx="44" hasCustomPrompt="1"/>
          </p:nvPr>
        </p:nvSpPr>
        <p:spPr>
          <a:xfrm rot="10800000" flipV="1">
            <a:off x="8867149" y="10402991"/>
            <a:ext cx="6566005" cy="3283303"/>
          </a:xfrm>
          <a:custGeom>
            <a:avLst/>
            <a:gdLst>
              <a:gd name="connsiteX0" fmla="*/ 3590495 w 7207876"/>
              <a:gd name="connsiteY0" fmla="*/ 0 h 3604267"/>
              <a:gd name="connsiteX1" fmla="*/ 2692329 w 7207876"/>
              <a:gd name="connsiteY1" fmla="*/ 372032 h 3604267"/>
              <a:gd name="connsiteX2" fmla="*/ 372033 w 7207876"/>
              <a:gd name="connsiteY2" fmla="*/ 2692328 h 3604267"/>
              <a:gd name="connsiteX3" fmla="*/ 0 w 7207876"/>
              <a:gd name="connsiteY3" fmla="*/ 3590494 h 3604267"/>
              <a:gd name="connsiteX4" fmla="*/ 657 w 7207876"/>
              <a:gd name="connsiteY4" fmla="*/ 3604267 h 3604267"/>
              <a:gd name="connsiteX5" fmla="*/ 7207876 w 7207876"/>
              <a:gd name="connsiteY5" fmla="*/ 3604267 h 3604267"/>
              <a:gd name="connsiteX6" fmla="*/ 7202721 w 7207876"/>
              <a:gd name="connsiteY6" fmla="*/ 3496287 h 3604267"/>
              <a:gd name="connsiteX7" fmla="*/ 6836501 w 7207876"/>
              <a:gd name="connsiteY7" fmla="*/ 2719872 h 3604267"/>
              <a:gd name="connsiteX8" fmla="*/ 4488661 w 7207876"/>
              <a:gd name="connsiteY8" fmla="*/ 372032 h 3604267"/>
              <a:gd name="connsiteX9" fmla="*/ 3590495 w 7207876"/>
              <a:gd name="connsiteY9" fmla="*/ 0 h 3604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207876" h="3604267">
                <a:moveTo>
                  <a:pt x="3590495" y="0"/>
                </a:moveTo>
                <a:cubicBezTo>
                  <a:pt x="3265422" y="0"/>
                  <a:pt x="2940351" y="124011"/>
                  <a:pt x="2692329" y="372032"/>
                </a:cubicBezTo>
                <a:lnTo>
                  <a:pt x="372033" y="2692328"/>
                </a:lnTo>
                <a:cubicBezTo>
                  <a:pt x="124011" y="2940350"/>
                  <a:pt x="0" y="3265422"/>
                  <a:pt x="0" y="3590494"/>
                </a:cubicBezTo>
                <a:lnTo>
                  <a:pt x="657" y="3604267"/>
                </a:lnTo>
                <a:lnTo>
                  <a:pt x="7207876" y="3604267"/>
                </a:lnTo>
                <a:lnTo>
                  <a:pt x="7202721" y="3496287"/>
                </a:lnTo>
                <a:cubicBezTo>
                  <a:pt x="7175594" y="3212902"/>
                  <a:pt x="7053520" y="2936891"/>
                  <a:pt x="6836501" y="2719872"/>
                </a:cubicBezTo>
                <a:lnTo>
                  <a:pt x="4488661" y="372032"/>
                </a:lnTo>
                <a:cubicBezTo>
                  <a:pt x="4240639" y="124011"/>
                  <a:pt x="3915567" y="0"/>
                  <a:pt x="3590495" y="0"/>
                </a:cubicBezTo>
                <a:close/>
              </a:path>
            </a:pathLst>
          </a:cu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tx2">
                <a:lumMod val="10000"/>
                <a:lumOff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>
              <a:defRPr lang="ru-RU" sz="800" dirty="0"/>
            </a:lvl1pPr>
          </a:lstStyle>
          <a:p>
            <a:pPr lvl="0" algn="ctr"/>
            <a:r>
              <a:rPr lang="ru-RU" dirty="0"/>
              <a:t>с</a:t>
            </a:r>
          </a:p>
        </p:txBody>
      </p:sp>
      <p:sp>
        <p:nvSpPr>
          <p:cNvPr id="27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621261" y="4410522"/>
            <a:ext cx="20173460" cy="5112568"/>
          </a:xfrm>
          <a:prstGeom prst="rect">
            <a:avLst/>
          </a:prstGeom>
        </p:spPr>
        <p:txBody>
          <a:bodyPr/>
          <a:lstStyle>
            <a:lvl1pPr>
              <a:defRPr lang="en-US" sz="2800" b="0" i="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9" name="Rectángulo 8"/>
          <p:cNvSpPr/>
          <p:nvPr userDrawn="1"/>
        </p:nvSpPr>
        <p:spPr>
          <a:xfrm>
            <a:off x="-197892" y="13117406"/>
            <a:ext cx="4392488" cy="9043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0" name="Rectángulo 9"/>
          <p:cNvSpPr/>
          <p:nvPr userDrawn="1"/>
        </p:nvSpPr>
        <p:spPr>
          <a:xfrm>
            <a:off x="4233255" y="13117406"/>
            <a:ext cx="4392488" cy="904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>
            <a:off x="8664402" y="13117406"/>
            <a:ext cx="4392488" cy="904344"/>
          </a:xfrm>
          <a:prstGeom prst="rect">
            <a:avLst/>
          </a:prstGeom>
          <a:solidFill>
            <a:srgbClr val="FBC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7" name="Imagen 1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29698" y="609748"/>
            <a:ext cx="2533412" cy="1182259"/>
          </a:xfrm>
          <a:prstGeom prst="rect">
            <a:avLst/>
          </a:prstGeom>
        </p:spPr>
      </p:pic>
      <p:sp>
        <p:nvSpPr>
          <p:cNvPr id="29" name="Rectángulo 28"/>
          <p:cNvSpPr/>
          <p:nvPr userDrawn="1"/>
        </p:nvSpPr>
        <p:spPr>
          <a:xfrm rot="16200000">
            <a:off x="-5449167" y="6530112"/>
            <a:ext cx="1180931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s-ES" sz="2400" b="1" dirty="0">
                <a:solidFill>
                  <a:srgbClr val="C8C5B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AVANCE ANTEPROYECTO DE LEY </a:t>
            </a:r>
          </a:p>
        </p:txBody>
      </p:sp>
      <p:sp>
        <p:nvSpPr>
          <p:cNvPr id="30" name="TextBox 15"/>
          <p:cNvSpPr txBox="1"/>
          <p:nvPr userDrawn="1"/>
        </p:nvSpPr>
        <p:spPr>
          <a:xfrm rot="16200000">
            <a:off x="-2607939" y="8403878"/>
            <a:ext cx="7488832" cy="942281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r>
              <a:rPr lang="es-ES" sz="26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Generales de la</a:t>
            </a:r>
            <a:endParaRPr lang="es-E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40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Comunidad</a:t>
            </a:r>
            <a:r>
              <a:rPr lang="es-E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40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Autónoma de Canarias</a:t>
            </a:r>
          </a:p>
        </p:txBody>
      </p:sp>
      <p:pic>
        <p:nvPicPr>
          <p:cNvPr id="31" name="Imagen 3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9292" y="811256"/>
            <a:ext cx="1429455" cy="794792"/>
          </a:xfrm>
          <a:prstGeom prst="rect">
            <a:avLst/>
          </a:prstGeom>
        </p:spPr>
      </p:pic>
      <p:sp>
        <p:nvSpPr>
          <p:cNvPr id="32" name="Rectángulo 31"/>
          <p:cNvSpPr/>
          <p:nvPr userDrawn="1"/>
        </p:nvSpPr>
        <p:spPr>
          <a:xfrm>
            <a:off x="-85454" y="-58446"/>
            <a:ext cx="2021755" cy="4365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415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5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 userDrawn="1"/>
        </p:nvSpPr>
        <p:spPr>
          <a:xfrm>
            <a:off x="-85453" y="578586"/>
            <a:ext cx="2021755" cy="132649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831753" y="2417227"/>
            <a:ext cx="19962967" cy="127321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3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dirty="0"/>
              <a:t>NAME OF YOUR TOP SLIDE</a:t>
            </a:r>
            <a:endParaRPr lang="ru-RU" dirty="0"/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8715574" y="11965375"/>
            <a:ext cx="5689971" cy="1756276"/>
          </a:xfrm>
          <a:prstGeom prst="rect">
            <a:avLst/>
          </a:prstGeom>
        </p:spPr>
        <p:txBody>
          <a:bodyPr/>
          <a:lstStyle>
            <a:lvl1pPr algn="r">
              <a:defRPr lang="uk-UA" sz="13900" b="0" i="0" kern="1200" baseline="0" smtClean="0">
                <a:solidFill>
                  <a:schemeClr val="bg1">
                    <a:lumMod val="95000"/>
                  </a:schemeClr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E8BBD06A-759F-43F0-9FDD-30D8801384DF}" type="slidenum">
              <a:rPr lang="ru-RU" smtClean="0"/>
              <a:pPr/>
              <a:t>‹Nº›</a:t>
            </a:fld>
            <a:endParaRPr lang="ru-RU" dirty="0"/>
          </a:p>
        </p:txBody>
      </p:sp>
      <p:sp>
        <p:nvSpPr>
          <p:cNvPr id="15" name="Рисунок 41"/>
          <p:cNvSpPr>
            <a:spLocks noGrp="1"/>
          </p:cNvSpPr>
          <p:nvPr>
            <p:ph type="pic" sz="quarter" idx="35"/>
          </p:nvPr>
        </p:nvSpPr>
        <p:spPr>
          <a:xfrm rot="10800000" flipV="1">
            <a:off x="2739092" y="4324468"/>
            <a:ext cx="7776863" cy="7776863"/>
          </a:xfrm>
          <a:custGeom>
            <a:avLst/>
            <a:gdLst>
              <a:gd name="connsiteX0" fmla="*/ 4808490 w 9653868"/>
              <a:gd name="connsiteY0" fmla="*/ 0 h 9653868"/>
              <a:gd name="connsiteX1" fmla="*/ 3605641 w 9653868"/>
              <a:gd name="connsiteY1" fmla="*/ 498236 h 9653868"/>
              <a:gd name="connsiteX2" fmla="*/ 498237 w 9653868"/>
              <a:gd name="connsiteY2" fmla="*/ 3605641 h 9653868"/>
              <a:gd name="connsiteX3" fmla="*/ 498237 w 9653868"/>
              <a:gd name="connsiteY3" fmla="*/ 6011339 h 9653868"/>
              <a:gd name="connsiteX4" fmla="*/ 3642529 w 9653868"/>
              <a:gd name="connsiteY4" fmla="*/ 9155632 h 9653868"/>
              <a:gd name="connsiteX5" fmla="*/ 6048227 w 9653868"/>
              <a:gd name="connsiteY5" fmla="*/ 9155632 h 9653868"/>
              <a:gd name="connsiteX6" fmla="*/ 9155632 w 9653868"/>
              <a:gd name="connsiteY6" fmla="*/ 6048227 h 9653868"/>
              <a:gd name="connsiteX7" fmla="*/ 9155632 w 9653868"/>
              <a:gd name="connsiteY7" fmla="*/ 3642530 h 9653868"/>
              <a:gd name="connsiteX8" fmla="*/ 6011339 w 9653868"/>
              <a:gd name="connsiteY8" fmla="*/ 498236 h 9653868"/>
              <a:gd name="connsiteX9" fmla="*/ 4808490 w 9653868"/>
              <a:gd name="connsiteY9" fmla="*/ 0 h 965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653868" h="9653868">
                <a:moveTo>
                  <a:pt x="4808490" y="0"/>
                </a:moveTo>
                <a:cubicBezTo>
                  <a:pt x="4373143" y="0"/>
                  <a:pt x="3937799" y="166079"/>
                  <a:pt x="3605641" y="498236"/>
                </a:cubicBezTo>
                <a:lnTo>
                  <a:pt x="498237" y="3605641"/>
                </a:lnTo>
                <a:cubicBezTo>
                  <a:pt x="-166079" y="4269956"/>
                  <a:pt x="-166079" y="5347024"/>
                  <a:pt x="498237" y="6011339"/>
                </a:cubicBezTo>
                <a:lnTo>
                  <a:pt x="3642529" y="9155632"/>
                </a:lnTo>
                <a:cubicBezTo>
                  <a:pt x="4306845" y="9819947"/>
                  <a:pt x="5383912" y="9819947"/>
                  <a:pt x="6048227" y="9155632"/>
                </a:cubicBezTo>
                <a:lnTo>
                  <a:pt x="9155632" y="6048227"/>
                </a:lnTo>
                <a:cubicBezTo>
                  <a:pt x="9819947" y="5383912"/>
                  <a:pt x="9819947" y="4306844"/>
                  <a:pt x="9155632" y="3642530"/>
                </a:cubicBezTo>
                <a:lnTo>
                  <a:pt x="6011339" y="498236"/>
                </a:lnTo>
                <a:cubicBezTo>
                  <a:pt x="5679181" y="166079"/>
                  <a:pt x="5243835" y="0"/>
                  <a:pt x="4808490" y="0"/>
                </a:cubicBezTo>
                <a:close/>
              </a:path>
            </a:pathLst>
          </a:cu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tx2">
                <a:lumMod val="10000"/>
                <a:lumOff val="9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ru-RU" sz="800" dirty="0"/>
            </a:lvl1pPr>
          </a:lstStyle>
          <a:p>
            <a:pPr lvl="0" algn="ctr"/>
            <a:endParaRPr lang="ru-RU" dirty="0"/>
          </a:p>
        </p:txBody>
      </p:sp>
      <p:sp>
        <p:nvSpPr>
          <p:cNvPr id="19" name="Текст 3"/>
          <p:cNvSpPr>
            <a:spLocks noGrp="1"/>
          </p:cNvSpPr>
          <p:nvPr>
            <p:ph type="body" sz="quarter" idx="51" hasCustomPrompt="1"/>
          </p:nvPr>
        </p:nvSpPr>
        <p:spPr>
          <a:xfrm>
            <a:off x="11616730" y="8461505"/>
            <a:ext cx="2950554" cy="1565641"/>
          </a:xfrm>
          <a:prstGeom prst="rect">
            <a:avLst/>
          </a:prstGeom>
        </p:spPr>
        <p:txBody>
          <a:bodyPr/>
          <a:lstStyle>
            <a:lvl1pPr algn="ctr">
              <a:defRPr lang="en-US" sz="2400" b="0" i="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20" name="Текст 3"/>
          <p:cNvSpPr>
            <a:spLocks noGrp="1"/>
          </p:cNvSpPr>
          <p:nvPr>
            <p:ph type="body" sz="quarter" idx="52" hasCustomPrompt="1"/>
          </p:nvPr>
        </p:nvSpPr>
        <p:spPr>
          <a:xfrm>
            <a:off x="15730448" y="8461505"/>
            <a:ext cx="2950554" cy="1565641"/>
          </a:xfrm>
          <a:prstGeom prst="rect">
            <a:avLst/>
          </a:prstGeom>
        </p:spPr>
        <p:txBody>
          <a:bodyPr/>
          <a:lstStyle>
            <a:lvl1pPr algn="ctr">
              <a:defRPr lang="en-US" sz="2400" b="0" i="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21" name="Текст 3"/>
          <p:cNvSpPr>
            <a:spLocks noGrp="1"/>
          </p:cNvSpPr>
          <p:nvPr>
            <p:ph type="body" sz="quarter" idx="53" hasCustomPrompt="1"/>
          </p:nvPr>
        </p:nvSpPr>
        <p:spPr>
          <a:xfrm>
            <a:off x="19844167" y="8461505"/>
            <a:ext cx="2950554" cy="1565641"/>
          </a:xfrm>
          <a:prstGeom prst="rect">
            <a:avLst/>
          </a:prstGeom>
        </p:spPr>
        <p:txBody>
          <a:bodyPr/>
          <a:lstStyle>
            <a:lvl1pPr algn="ctr">
              <a:defRPr lang="en-US" sz="2400" b="0" i="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9" name="Rectángulo 8"/>
          <p:cNvSpPr/>
          <p:nvPr userDrawn="1"/>
        </p:nvSpPr>
        <p:spPr>
          <a:xfrm>
            <a:off x="-197892" y="13117406"/>
            <a:ext cx="4392488" cy="9043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10" name="Rectángulo 9"/>
          <p:cNvSpPr/>
          <p:nvPr userDrawn="1"/>
        </p:nvSpPr>
        <p:spPr>
          <a:xfrm>
            <a:off x="4233255" y="13117406"/>
            <a:ext cx="4392488" cy="904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>
            <a:off x="8664402" y="13117406"/>
            <a:ext cx="4392488" cy="904344"/>
          </a:xfrm>
          <a:prstGeom prst="rect">
            <a:avLst/>
          </a:prstGeom>
          <a:solidFill>
            <a:srgbClr val="FBC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Rectángulo 31"/>
          <p:cNvSpPr/>
          <p:nvPr userDrawn="1"/>
        </p:nvSpPr>
        <p:spPr>
          <a:xfrm rot="16200000">
            <a:off x="-5449167" y="6530112"/>
            <a:ext cx="1180931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s-ES" sz="2400" b="1" dirty="0">
                <a:solidFill>
                  <a:srgbClr val="C8C5B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AVANCE ANTEPROYECTO DE LEY </a:t>
            </a:r>
          </a:p>
        </p:txBody>
      </p:sp>
      <p:sp>
        <p:nvSpPr>
          <p:cNvPr id="33" name="TextBox 15"/>
          <p:cNvSpPr txBox="1"/>
          <p:nvPr userDrawn="1"/>
        </p:nvSpPr>
        <p:spPr>
          <a:xfrm rot="16200000">
            <a:off x="-2607939" y="8403878"/>
            <a:ext cx="7488832" cy="942281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r>
              <a:rPr lang="es-ES" sz="26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Generales de la</a:t>
            </a:r>
            <a:endParaRPr lang="es-E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40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Comunidad</a:t>
            </a:r>
            <a:r>
              <a:rPr lang="es-E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40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Autónoma de Canarias</a:t>
            </a:r>
          </a:p>
        </p:txBody>
      </p:sp>
      <p:pic>
        <p:nvPicPr>
          <p:cNvPr id="35" name="Imagen 3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9292" y="811256"/>
            <a:ext cx="1429455" cy="794792"/>
          </a:xfrm>
          <a:prstGeom prst="rect">
            <a:avLst/>
          </a:prstGeom>
        </p:spPr>
      </p:pic>
      <p:sp>
        <p:nvSpPr>
          <p:cNvPr id="36" name="Rectángulo 35"/>
          <p:cNvSpPr/>
          <p:nvPr userDrawn="1"/>
        </p:nvSpPr>
        <p:spPr>
          <a:xfrm>
            <a:off x="-85454" y="-58446"/>
            <a:ext cx="2021755" cy="4365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4" name="Imagen 2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329698" y="609748"/>
            <a:ext cx="2533412" cy="1182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90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1_Пользовательский маке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ángulo 26"/>
          <p:cNvSpPr/>
          <p:nvPr userDrawn="1"/>
        </p:nvSpPr>
        <p:spPr>
          <a:xfrm>
            <a:off x="-85453" y="578586"/>
            <a:ext cx="2021755" cy="132649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63801" y="2489235"/>
            <a:ext cx="19530920" cy="1273215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ctr" defTabSz="243864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641907" algn="l"/>
              </a:tabLst>
              <a:defRPr lang="ru-RU" sz="8001" b="1" i="0" kern="1200" spc="300" baseline="0" dirty="0">
                <a:solidFill>
                  <a:schemeClr val="bg1">
                    <a:lumMod val="50000"/>
                  </a:schemeClr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</a:lstStyle>
          <a:p>
            <a:r>
              <a:rPr lang="en-US" dirty="0"/>
              <a:t>NAME OF YOUR TOP SLIDE</a:t>
            </a:r>
            <a:endParaRPr lang="ru-RU" dirty="0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8715574" y="11965375"/>
            <a:ext cx="5689971" cy="1756276"/>
          </a:xfrm>
          <a:prstGeom prst="rect">
            <a:avLst/>
          </a:prstGeom>
        </p:spPr>
        <p:txBody>
          <a:bodyPr/>
          <a:lstStyle>
            <a:lvl1pPr algn="r">
              <a:defRPr lang="uk-UA" sz="13900" b="0" i="0" kern="1200" baseline="0" smtClean="0">
                <a:solidFill>
                  <a:schemeClr val="bg1">
                    <a:lumMod val="95000"/>
                  </a:schemeClr>
                </a:solidFill>
                <a:latin typeface="+mn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E8BBD06A-759F-43F0-9FDD-30D8801384DF}" type="slidenum">
              <a:rPr lang="ru-RU" smtClean="0"/>
              <a:pPr/>
              <a:t>‹Nº›</a:t>
            </a:fld>
            <a:endParaRPr lang="ru-RU" dirty="0"/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3263801" y="4770562"/>
            <a:ext cx="19530919" cy="6446598"/>
          </a:xfrm>
          <a:prstGeom prst="rect">
            <a:avLst/>
          </a:prstGeom>
        </p:spPr>
        <p:txBody>
          <a:bodyPr/>
          <a:lstStyle>
            <a:lvl1pPr>
              <a:defRPr lang="en-US" sz="2800" b="0" i="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</a:lstStyle>
          <a:p>
            <a:pPr marL="0" lvl="0" indent="0">
              <a:lnSpc>
                <a:spcPct val="150000"/>
              </a:lnSpc>
              <a:buNone/>
            </a:pPr>
            <a:r>
              <a:rPr lang="en-US" dirty="0"/>
              <a:t>Example text</a:t>
            </a:r>
          </a:p>
        </p:txBody>
      </p:sp>
      <p:sp>
        <p:nvSpPr>
          <p:cNvPr id="8" name="Rectángulo 7"/>
          <p:cNvSpPr/>
          <p:nvPr userDrawn="1"/>
        </p:nvSpPr>
        <p:spPr>
          <a:xfrm>
            <a:off x="-197892" y="13117406"/>
            <a:ext cx="4392488" cy="9043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 userDrawn="1"/>
        </p:nvSpPr>
        <p:spPr>
          <a:xfrm>
            <a:off x="4233255" y="13117406"/>
            <a:ext cx="4392488" cy="904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 userDrawn="1"/>
        </p:nvSpPr>
        <p:spPr>
          <a:xfrm>
            <a:off x="8664402" y="13117406"/>
            <a:ext cx="4392488" cy="904344"/>
          </a:xfrm>
          <a:prstGeom prst="rect">
            <a:avLst/>
          </a:prstGeom>
          <a:solidFill>
            <a:srgbClr val="FBC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0" name="Imagen 1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29698" y="609748"/>
            <a:ext cx="2533412" cy="1182259"/>
          </a:xfrm>
          <a:prstGeom prst="rect">
            <a:avLst/>
          </a:prstGeom>
        </p:spPr>
      </p:pic>
      <p:sp>
        <p:nvSpPr>
          <p:cNvPr id="28" name="Rectángulo 27"/>
          <p:cNvSpPr/>
          <p:nvPr userDrawn="1"/>
        </p:nvSpPr>
        <p:spPr>
          <a:xfrm rot="16200000">
            <a:off x="-5449167" y="6530112"/>
            <a:ext cx="1180931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s-ES" sz="2400" b="1" dirty="0">
                <a:solidFill>
                  <a:srgbClr val="C8C5B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 DE LEY </a:t>
            </a:r>
          </a:p>
        </p:txBody>
      </p:sp>
      <p:sp>
        <p:nvSpPr>
          <p:cNvPr id="29" name="TextBox 15"/>
          <p:cNvSpPr txBox="1"/>
          <p:nvPr userDrawn="1"/>
        </p:nvSpPr>
        <p:spPr>
          <a:xfrm rot="16200000">
            <a:off x="-2607939" y="8403878"/>
            <a:ext cx="7488832" cy="942281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r>
              <a:rPr lang="es-ES" sz="26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Generales de la</a:t>
            </a:r>
            <a:endParaRPr lang="es-E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40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Comunidad</a:t>
            </a:r>
            <a:r>
              <a:rPr lang="es-E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4000" b="1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Autónoma de Canarias</a:t>
            </a:r>
          </a:p>
        </p:txBody>
      </p:sp>
      <p:pic>
        <p:nvPicPr>
          <p:cNvPr id="30" name="Imagen 2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9292" y="811256"/>
            <a:ext cx="1429455" cy="794792"/>
          </a:xfrm>
          <a:prstGeom prst="rect">
            <a:avLst/>
          </a:prstGeom>
        </p:spPr>
      </p:pic>
      <p:sp>
        <p:nvSpPr>
          <p:cNvPr id="31" name="Rectángulo 30"/>
          <p:cNvSpPr/>
          <p:nvPr userDrawn="1"/>
        </p:nvSpPr>
        <p:spPr>
          <a:xfrm>
            <a:off x="-85454" y="-58446"/>
            <a:ext cx="2021755" cy="4365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6985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80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9" r:id="rId1"/>
    <p:sldLayoutId id="2147485079" r:id="rId2"/>
    <p:sldLayoutId id="2147485037" r:id="rId3"/>
    <p:sldLayoutId id="2147485051" r:id="rId4"/>
    <p:sldLayoutId id="2147485092" r:id="rId5"/>
    <p:sldLayoutId id="2147485093" r:id="rId6"/>
  </p:sldLayoutIdLst>
  <p:hf hdr="0"/>
  <p:txStyles>
    <p:titleStyle>
      <a:lvl1pPr algn="ctr" defTabSz="2438645" rtl="0" eaLnBrk="1" latinLnBrk="0" hangingPunct="1">
        <a:spcBef>
          <a:spcPct val="0"/>
        </a:spcBef>
        <a:buNone/>
        <a:defRPr sz="117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92" indent="-914492" algn="l" defTabSz="2438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8501" kern="1200">
          <a:solidFill>
            <a:schemeClr val="tx1"/>
          </a:solidFill>
          <a:latin typeface="+mn-lt"/>
          <a:ea typeface="+mn-ea"/>
          <a:cs typeface="+mn-cs"/>
        </a:defRPr>
      </a:lvl1pPr>
      <a:lvl2pPr marL="1981398" indent="-762077" algn="l" defTabSz="2438645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1" kern="1200">
          <a:solidFill>
            <a:schemeClr val="tx1"/>
          </a:solidFill>
          <a:latin typeface="+mn-lt"/>
          <a:ea typeface="+mn-ea"/>
          <a:cs typeface="+mn-cs"/>
        </a:defRPr>
      </a:lvl2pPr>
      <a:lvl3pPr marL="3048305" indent="-609660" algn="l" defTabSz="2438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1" kern="1200">
          <a:solidFill>
            <a:schemeClr val="tx1"/>
          </a:solidFill>
          <a:latin typeface="+mn-lt"/>
          <a:ea typeface="+mn-ea"/>
          <a:cs typeface="+mn-cs"/>
        </a:defRPr>
      </a:lvl3pPr>
      <a:lvl4pPr marL="4267626" indent="-609660" algn="l" defTabSz="2438645" rtl="0" eaLnBrk="1" latinLnBrk="0" hangingPunct="1">
        <a:spcBef>
          <a:spcPct val="20000"/>
        </a:spcBef>
        <a:buFont typeface="Arial" panose="020B0604020202020204" pitchFamily="34" charset="0"/>
        <a:buChar char="–"/>
        <a:defRPr sz="5301" kern="1200">
          <a:solidFill>
            <a:schemeClr val="tx1"/>
          </a:solidFill>
          <a:latin typeface="+mn-lt"/>
          <a:ea typeface="+mn-ea"/>
          <a:cs typeface="+mn-cs"/>
        </a:defRPr>
      </a:lvl4pPr>
      <a:lvl5pPr marL="5486948" indent="-609660" algn="l" defTabSz="2438645" rtl="0" eaLnBrk="1" latinLnBrk="0" hangingPunct="1">
        <a:spcBef>
          <a:spcPct val="20000"/>
        </a:spcBef>
        <a:buFont typeface="Arial" panose="020B0604020202020204" pitchFamily="34" charset="0"/>
        <a:buChar char="»"/>
        <a:defRPr sz="5301" kern="1200">
          <a:solidFill>
            <a:schemeClr val="tx1"/>
          </a:solidFill>
          <a:latin typeface="+mn-lt"/>
          <a:ea typeface="+mn-ea"/>
          <a:cs typeface="+mn-cs"/>
        </a:defRPr>
      </a:lvl5pPr>
      <a:lvl6pPr marL="6706271" indent="-609660" algn="l" defTabSz="2438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1" kern="1200">
          <a:solidFill>
            <a:schemeClr val="tx1"/>
          </a:solidFill>
          <a:latin typeface="+mn-lt"/>
          <a:ea typeface="+mn-ea"/>
          <a:cs typeface="+mn-cs"/>
        </a:defRPr>
      </a:lvl6pPr>
      <a:lvl7pPr marL="7925593" indent="-609660" algn="l" defTabSz="2438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1" kern="1200">
          <a:solidFill>
            <a:schemeClr val="tx1"/>
          </a:solidFill>
          <a:latin typeface="+mn-lt"/>
          <a:ea typeface="+mn-ea"/>
          <a:cs typeface="+mn-cs"/>
        </a:defRPr>
      </a:lvl7pPr>
      <a:lvl8pPr marL="9144913" indent="-609660" algn="l" defTabSz="2438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1" kern="1200">
          <a:solidFill>
            <a:schemeClr val="tx1"/>
          </a:solidFill>
          <a:latin typeface="+mn-lt"/>
          <a:ea typeface="+mn-ea"/>
          <a:cs typeface="+mn-cs"/>
        </a:defRPr>
      </a:lvl8pPr>
      <a:lvl9pPr marL="10364236" indent="-609660" algn="l" defTabSz="2438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53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43864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9322" algn="l" defTabSz="243864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8645" algn="l" defTabSz="243864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966" algn="l" defTabSz="243864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7288" algn="l" defTabSz="243864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6610" algn="l" defTabSz="243864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5932" algn="l" defTabSz="243864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5253" algn="l" defTabSz="243864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4574" algn="l" defTabSz="2438645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17610" y="4050482"/>
            <a:ext cx="12415806" cy="6912768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325100" y="1772531"/>
            <a:ext cx="1219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b="1" dirty="0">
                <a:solidFill>
                  <a:srgbClr val="C8C5B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 DE LEY </a:t>
            </a:r>
          </a:p>
        </p:txBody>
      </p:sp>
      <p:sp>
        <p:nvSpPr>
          <p:cNvPr id="9" name="TextBox 15"/>
          <p:cNvSpPr txBox="1"/>
          <p:nvPr/>
        </p:nvSpPr>
        <p:spPr>
          <a:xfrm>
            <a:off x="1325100" y="2338795"/>
            <a:ext cx="12192000" cy="4880039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r>
              <a:rPr lang="es-ES" sz="8000" b="1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</a:t>
            </a:r>
          </a:p>
          <a:p>
            <a:r>
              <a:rPr lang="es-ES" sz="8000" b="1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Generales </a:t>
            </a:r>
            <a:r>
              <a:rPr lang="es-ES" sz="8000" b="1" baseline="0" dirty="0">
                <a:solidFill>
                  <a:srgbClr val="139B9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la Comunidad </a:t>
            </a:r>
          </a:p>
          <a:p>
            <a:r>
              <a:rPr lang="es-ES" sz="8000" b="1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Autónoma de Canarias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01706" y="11615594"/>
            <a:ext cx="2700001" cy="1260001"/>
          </a:xfrm>
          <a:prstGeom prst="rect">
            <a:avLst/>
          </a:prstGeom>
        </p:spPr>
      </p:pic>
      <p:sp>
        <p:nvSpPr>
          <p:cNvPr id="32" name="Rectángulo 31"/>
          <p:cNvSpPr/>
          <p:nvPr/>
        </p:nvSpPr>
        <p:spPr>
          <a:xfrm>
            <a:off x="-197892" y="13117406"/>
            <a:ext cx="4392488" cy="9043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4233255" y="13117406"/>
            <a:ext cx="4392488" cy="904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Rectángulo 34"/>
          <p:cNvSpPr/>
          <p:nvPr/>
        </p:nvSpPr>
        <p:spPr>
          <a:xfrm>
            <a:off x="8664402" y="13117406"/>
            <a:ext cx="4392488" cy="904344"/>
          </a:xfrm>
          <a:prstGeom prst="rect">
            <a:avLst/>
          </a:prstGeom>
          <a:solidFill>
            <a:srgbClr val="FBC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Rectángulo 35"/>
          <p:cNvSpPr/>
          <p:nvPr/>
        </p:nvSpPr>
        <p:spPr>
          <a:xfrm>
            <a:off x="1135677" y="5377398"/>
            <a:ext cx="12192000" cy="63709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0" b="1" dirty="0">
                <a:solidFill>
                  <a:srgbClr val="C8C5B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s-ES" sz="2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</a:p>
          <a:p>
            <a:endParaRPr lang="es-ES" sz="9600" b="1" dirty="0"/>
          </a:p>
          <a:p>
            <a:r>
              <a:rPr lang="es-ES" sz="6000" b="1" dirty="0">
                <a:solidFill>
                  <a:schemeClr val="bg1"/>
                </a:solidFill>
              </a:rPr>
              <a:t>#PGCAC20</a:t>
            </a:r>
            <a:endParaRPr lang="es-ES" sz="6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76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6" name="Rectángulo 5"/>
          <p:cNvSpPr/>
          <p:nvPr/>
        </p:nvSpPr>
        <p:spPr>
          <a:xfrm>
            <a:off x="4692685" y="4986586"/>
            <a:ext cx="1785798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0070C0"/>
                </a:solidFill>
              </a:rPr>
              <a:t>Construcción</a:t>
            </a:r>
            <a:endParaRPr lang="es-ES" dirty="0">
              <a:solidFill>
                <a:srgbClr val="0070C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Continúa el crecimiento de la actividad en este sector, aunque a un ritmo inferior al registrado en 2018. Así, el VAB real del sector anotó en el promedio del primer semestre de 2019 un incremento anual del 5,1%, lo que supone una moderación del crecimiento respecto al mismo semestre del año anterior (9,4%). </a:t>
            </a:r>
          </a:p>
          <a:p>
            <a:pPr algn="just"/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Reducción del número total de compraventas de viviendas de un 14,4%. </a:t>
            </a:r>
          </a:p>
          <a:p>
            <a:pPr marL="571500" indent="-571500" algn="just">
              <a:buFontTx/>
              <a:buChar char="-"/>
            </a:pPr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Incremento del 8,6% en términos anuales del número de parados en el primer semestre de 2019, que contrasta con el fuerte descenso del -28,3% registrado en el mismo periodo del año anterior.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49360" y="2466306"/>
            <a:ext cx="18744634" cy="1878246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ES" sz="5400" dirty="0"/>
              <a:t>ANÁLISIS DE LOS PRINCIPALES SECTORES PRODUCTIVOS DE CANARIAS  </a:t>
            </a:r>
          </a:p>
        </p:txBody>
      </p:sp>
      <p:sp>
        <p:nvSpPr>
          <p:cNvPr id="8" name="Triángulo rectángulo 7"/>
          <p:cNvSpPr/>
          <p:nvPr/>
        </p:nvSpPr>
        <p:spPr>
          <a:xfrm>
            <a:off x="3457272" y="2610322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023" y="5128771"/>
            <a:ext cx="1500891" cy="1513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558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6" name="Rectángulo 5"/>
          <p:cNvSpPr/>
          <p:nvPr/>
        </p:nvSpPr>
        <p:spPr>
          <a:xfrm>
            <a:off x="4692685" y="4986586"/>
            <a:ext cx="17857984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0070C0"/>
                </a:solidFill>
              </a:rPr>
              <a:t>Industria</a:t>
            </a:r>
            <a:endParaRPr lang="es-ES" dirty="0">
              <a:solidFill>
                <a:srgbClr val="0070C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Ligero dinamismo frente a la contracción experimentada en el año anterior. El sector ha crecido en el promedio del primer semestre de 2019 un 0,4%, por lo que </a:t>
            </a:r>
            <a:r>
              <a:rPr lang="es-ES" sz="3600" dirty="0" err="1">
                <a:solidFill>
                  <a:schemeClr val="bg1">
                    <a:lumMod val="50000"/>
                  </a:schemeClr>
                </a:solidFill>
              </a:rPr>
              <a:t>inflexiona</a:t>
            </a:r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 al alza respecto a la tasa de descenso del primer semestre de 2018 (-0,8%). </a:t>
            </a:r>
          </a:p>
          <a:p>
            <a:pPr marL="571500" indent="-571500" algn="just">
              <a:buFontTx/>
              <a:buChar char="-"/>
            </a:pPr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Sin embargo, el índice de producción industrial muestra un retroceso en los ocho primeros meses del año en curso del -2,3% anual, frente al crecimiento del 2,0% registrado en el mismo periodo de 2018. </a:t>
            </a:r>
          </a:p>
          <a:p>
            <a:pPr algn="just"/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Los afiliados aumentaron un 2,3%, es decir 1,4 puntos por debajo del incremento registrado hace un año.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49360" y="2466306"/>
            <a:ext cx="18744634" cy="1878246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ES" sz="5400" dirty="0"/>
              <a:t>ANÁLISIS DE LOS PRINCIPALES SECTORES PRODUCTIVOS DE CANARIAS  </a:t>
            </a:r>
          </a:p>
        </p:txBody>
      </p:sp>
      <p:sp>
        <p:nvSpPr>
          <p:cNvPr id="8" name="Triángulo rectángulo 7"/>
          <p:cNvSpPr/>
          <p:nvPr/>
        </p:nvSpPr>
        <p:spPr>
          <a:xfrm>
            <a:off x="3457272" y="2610322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220" y="5073084"/>
            <a:ext cx="1785710" cy="178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68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6" name="Rectángulo 5"/>
          <p:cNvSpPr/>
          <p:nvPr/>
        </p:nvSpPr>
        <p:spPr>
          <a:xfrm>
            <a:off x="4692685" y="4986586"/>
            <a:ext cx="17857984" cy="8032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0070C0"/>
                </a:solidFill>
              </a:rPr>
              <a:t>Sector primario</a:t>
            </a:r>
            <a:endParaRPr lang="es-ES" dirty="0">
              <a:solidFill>
                <a:srgbClr val="0070C0"/>
              </a:solidFill>
            </a:endParaRPr>
          </a:p>
          <a:p>
            <a:pPr algn="just"/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Mejores resultados de producción y del valor de sus exportaciones que el año anterior, si bien, salvo para los productos hortofrutícolas, unos menores precios percibidos por los agricultores. </a:t>
            </a:r>
          </a:p>
          <a:p>
            <a:pPr marL="571500" indent="-571500" algn="just">
              <a:buFontTx/>
              <a:buChar char="-"/>
            </a:pPr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Las exportaciones de plátanos han experimentado un incremento en el acumulado hasta agosto de 2019 del 2,7% anual, y las de tomates se han recuperado algo tras su marcado descenso en la campaña anterior. </a:t>
            </a:r>
          </a:p>
          <a:p>
            <a:pPr marL="571500" indent="-571500" algn="just">
              <a:buFontTx/>
              <a:buChar char="-"/>
            </a:pPr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El subsector pesquero ha girado al alza y muestra un incremento de las capturas. </a:t>
            </a:r>
          </a:p>
          <a:p>
            <a:pPr marL="571500" indent="-571500" algn="just">
              <a:buFontTx/>
              <a:buChar char="-"/>
            </a:pPr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En conjunto, el VAB del sector primario se ha contraído en términos reales un -1,8% en el primer semestre de 2019 tras el crecimiento del 2,2% anotado hace un año.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49360" y="2466306"/>
            <a:ext cx="18744634" cy="1878246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ES" sz="5400" dirty="0"/>
              <a:t>ANÁLISIS DE LOS PRINCIPALES SECTORES PRODUCTIVOS DE CANARIAS  </a:t>
            </a:r>
          </a:p>
        </p:txBody>
      </p:sp>
      <p:sp>
        <p:nvSpPr>
          <p:cNvPr id="8" name="Triángulo rectángulo 7"/>
          <p:cNvSpPr/>
          <p:nvPr/>
        </p:nvSpPr>
        <p:spPr>
          <a:xfrm>
            <a:off x="3457272" y="2610322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5730" y="5130602"/>
            <a:ext cx="17281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218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5344" y="2610322"/>
            <a:ext cx="18816642" cy="936104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ES_tradnl" sz="5400" dirty="0"/>
              <a:t>OBJETIVOS DE ESTABILIDAD PRESUPUESTARIA</a:t>
            </a: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E8BBD06A-759F-43F0-9FDD-30D8801384DF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6" name="Triángulo rectángulo 5"/>
          <p:cNvSpPr/>
          <p:nvPr/>
        </p:nvSpPr>
        <p:spPr>
          <a:xfrm>
            <a:off x="3467777" y="263835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graphicFrame>
        <p:nvGraphicFramePr>
          <p:cNvPr id="8" name="Diagrama 7"/>
          <p:cNvGraphicFramePr/>
          <p:nvPr>
            <p:extLst/>
          </p:nvPr>
        </p:nvGraphicFramePr>
        <p:xfrm>
          <a:off x="3263802" y="4770562"/>
          <a:ext cx="19370152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856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5" name="Marcador de texto 3"/>
          <p:cNvSpPr txBox="1">
            <a:spLocks/>
          </p:cNvSpPr>
          <p:nvPr/>
        </p:nvSpPr>
        <p:spPr>
          <a:xfrm>
            <a:off x="6549485" y="5529919"/>
            <a:ext cx="14994414" cy="2553011"/>
          </a:xfrm>
          <a:prstGeom prst="rect">
            <a:avLst/>
          </a:prstGeom>
        </p:spPr>
        <p:txBody>
          <a:bodyPr/>
          <a:lstStyle>
            <a:lvl1pPr marL="914492" indent="-914492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800" b="0" i="0" kern="120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  <a:lvl2pPr marL="1981398" indent="-762077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305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62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948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6271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59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91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423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6000" b="1" dirty="0">
                <a:solidFill>
                  <a:schemeClr val="bg1">
                    <a:lumMod val="50000"/>
                  </a:schemeClr>
                </a:solidFill>
              </a:rPr>
              <a:t>Presupuesto total:</a:t>
            </a:r>
            <a:r>
              <a:rPr lang="es-ES" sz="60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s-ES" sz="9600" b="1" dirty="0">
                <a:solidFill>
                  <a:schemeClr val="bg1">
                    <a:lumMod val="50000"/>
                  </a:schemeClr>
                </a:solidFill>
              </a:rPr>
              <a:t>9.569.647.529 EUROS </a:t>
            </a:r>
            <a:r>
              <a:rPr lang="es-ES" sz="8800" b="1" dirty="0">
                <a:solidFill>
                  <a:srgbClr val="0070C0"/>
                </a:solidFill>
              </a:rPr>
              <a:t>(+8,7%)</a:t>
            </a:r>
          </a:p>
        </p:txBody>
      </p:sp>
      <p:pic>
        <p:nvPicPr>
          <p:cNvPr id="6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9906" y="5501999"/>
            <a:ext cx="1973864" cy="227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741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5" name="Marcador de texto 3"/>
          <p:cNvSpPr txBox="1">
            <a:spLocks/>
          </p:cNvSpPr>
          <p:nvPr/>
        </p:nvSpPr>
        <p:spPr>
          <a:xfrm>
            <a:off x="6919459" y="4194498"/>
            <a:ext cx="14994415" cy="2592288"/>
          </a:xfrm>
          <a:prstGeom prst="rect">
            <a:avLst/>
          </a:prstGeom>
        </p:spPr>
        <p:txBody>
          <a:bodyPr/>
          <a:lstStyle>
            <a:lvl1pPr marL="914492" indent="-914492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800" b="0" i="0" kern="120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  <a:lvl2pPr marL="1981398" indent="-762077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305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62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948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6271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59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91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423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6000" b="1" dirty="0">
                <a:solidFill>
                  <a:schemeClr val="bg1">
                    <a:lumMod val="50000"/>
                  </a:schemeClr>
                </a:solidFill>
              </a:rPr>
              <a:t>4.349 </a:t>
            </a:r>
            <a:r>
              <a:rPr lang="es-ES" sz="6000" dirty="0">
                <a:solidFill>
                  <a:schemeClr val="bg1">
                    <a:lumMod val="50000"/>
                  </a:schemeClr>
                </a:solidFill>
              </a:rPr>
              <a:t>euros por canario </a:t>
            </a:r>
          </a:p>
          <a:p>
            <a:pPr marL="0" indent="0">
              <a:buNone/>
            </a:pPr>
            <a:r>
              <a:rPr lang="es-ES" sz="6000" b="1" dirty="0">
                <a:solidFill>
                  <a:schemeClr val="bg1">
                    <a:lumMod val="50000"/>
                  </a:schemeClr>
                </a:solidFill>
              </a:rPr>
              <a:t>211 euros </a:t>
            </a:r>
            <a:r>
              <a:rPr lang="es-ES" sz="6000" dirty="0">
                <a:solidFill>
                  <a:schemeClr val="bg1">
                    <a:lumMod val="50000"/>
                  </a:schemeClr>
                </a:solidFill>
              </a:rPr>
              <a:t>más per cápita que en 2019</a:t>
            </a:r>
            <a:endParaRPr lang="es-ES" sz="8800" dirty="0">
              <a:solidFill>
                <a:srgbClr val="0070C0"/>
              </a:solidFill>
            </a:endParaRPr>
          </a:p>
        </p:txBody>
      </p:sp>
      <p:pic>
        <p:nvPicPr>
          <p:cNvPr id="6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6050" y="3875521"/>
            <a:ext cx="1091129" cy="1255081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PRESUPUESTO PER CÁPITA</a:t>
            </a:r>
            <a:endParaRPr lang="es-ES" sz="4400" dirty="0"/>
          </a:p>
        </p:txBody>
      </p:sp>
      <p:sp>
        <p:nvSpPr>
          <p:cNvPr id="10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034" y="5420377"/>
            <a:ext cx="1324392" cy="862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471814430"/>
              </p:ext>
            </p:extLst>
          </p:nvPr>
        </p:nvGraphicFramePr>
        <p:xfrm>
          <a:off x="4064264" y="7036551"/>
          <a:ext cx="16257059" cy="5241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35093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16</a:t>
            </a:fld>
            <a:endParaRPr lang="ru-RU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755579"/>
              </p:ext>
            </p:extLst>
          </p:nvPr>
        </p:nvGraphicFramePr>
        <p:xfrm>
          <a:off x="3371814" y="4167438"/>
          <a:ext cx="19010111" cy="766097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8121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9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99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56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29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1005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>
                          <a:effectLst/>
                        </a:rPr>
                        <a:t>Capítulos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2400" u="none" strike="noStrike">
                          <a:effectLst/>
                        </a:rPr>
                        <a:t>Estimación</a:t>
                      </a:r>
                      <a:br>
                        <a:rPr lang="es-ES" sz="2400" u="none" strike="noStrike">
                          <a:effectLst/>
                        </a:rPr>
                      </a:br>
                      <a:r>
                        <a:rPr lang="es-ES" sz="2400" u="none" strike="noStrike">
                          <a:effectLst/>
                        </a:rPr>
                        <a:t>Inicial 2019</a:t>
                      </a:r>
                      <a:br>
                        <a:rPr lang="es-ES" sz="2400" u="none" strike="noStrike">
                          <a:effectLst/>
                        </a:rPr>
                      </a:br>
                      <a:r>
                        <a:rPr lang="es-ES" sz="2400" u="none" strike="noStrike">
                          <a:effectLst/>
                        </a:rPr>
                        <a:t>Consolidado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2400" u="none" strike="noStrike">
                          <a:effectLst/>
                        </a:rPr>
                        <a:t>Estimación</a:t>
                      </a:r>
                      <a:br>
                        <a:rPr lang="es-ES" sz="2400" u="none" strike="noStrike">
                          <a:effectLst/>
                        </a:rPr>
                      </a:br>
                      <a:r>
                        <a:rPr lang="es-ES" sz="2400" u="none" strike="noStrike">
                          <a:effectLst/>
                        </a:rPr>
                        <a:t>Inicial 2020</a:t>
                      </a:r>
                      <a:br>
                        <a:rPr lang="es-ES" sz="2400" u="none" strike="noStrike">
                          <a:effectLst/>
                        </a:rPr>
                      </a:br>
                      <a:r>
                        <a:rPr lang="es-ES" sz="2400" u="none" strike="noStrike">
                          <a:effectLst/>
                        </a:rPr>
                        <a:t>Consolidado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2400" u="none" strike="noStrike">
                          <a:effectLst/>
                        </a:rPr>
                        <a:t>Variación</a:t>
                      </a:r>
                      <a:br>
                        <a:rPr lang="es-ES" sz="2400" u="none" strike="noStrike">
                          <a:effectLst/>
                        </a:rPr>
                      </a:br>
                      <a:r>
                        <a:rPr lang="es-ES" sz="2400" u="none" strike="noStrike">
                          <a:effectLst/>
                        </a:rPr>
                        <a:t>2020/2019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2400" u="none" strike="noStrike" dirty="0">
                          <a:effectLst/>
                        </a:rPr>
                        <a:t>% Var</a:t>
                      </a:r>
                      <a:br>
                        <a:rPr lang="es-ES" sz="2400" u="none" strike="noStrike" dirty="0">
                          <a:effectLst/>
                        </a:rPr>
                      </a:br>
                      <a:r>
                        <a:rPr lang="es-ES" sz="2400" u="none" strike="noStrike" dirty="0">
                          <a:effectLst/>
                        </a:rPr>
                        <a:t>2020/2019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51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u="none" strike="noStrike">
                          <a:effectLst/>
                        </a:rPr>
                        <a:t>I. IMPUESTOS DIRECTOS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1.562.723.769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1.694.500.261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131.776.492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 dirty="0">
                          <a:effectLst/>
                        </a:rPr>
                        <a:t>8,43%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51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u="none" strike="noStrike">
                          <a:effectLst/>
                        </a:rPr>
                        <a:t>II. IMPUESTOS INDIRECTOS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1.737.969.109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1.748.743.169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10.774.060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0,62%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51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u="none" strike="noStrike">
                          <a:effectLst/>
                        </a:rPr>
                        <a:t>III. TASAS Y OTROS INGRESOS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 dirty="0">
                          <a:effectLst/>
                        </a:rPr>
                        <a:t>149.349.399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163.878.164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14.528.765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9,73%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151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u="none" strike="noStrike" dirty="0">
                          <a:effectLst/>
                        </a:rPr>
                        <a:t>IV. TRANSFERENCIAS CORRIENTES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4.057.035.904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4.168.309.992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111.274.088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2,74%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151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u="none" strike="noStrike">
                          <a:effectLst/>
                        </a:rPr>
                        <a:t>V. INGRESOS PATRIMONIALES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5.939.630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 dirty="0">
                          <a:effectLst/>
                        </a:rPr>
                        <a:t>3.747.549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 dirty="0">
                          <a:effectLst/>
                        </a:rPr>
                        <a:t>-2.192.081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-36,91%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5674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b="1" u="none" strike="noStrike" dirty="0">
                          <a:effectLst/>
                        </a:rPr>
                        <a:t>TOTAL OPERACIONES CORRIENTES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7.513.017.811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7.779.179.135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>
                          <a:effectLst/>
                        </a:rPr>
                        <a:t>266.161.324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3,54%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1141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u="none" strike="noStrike" dirty="0">
                          <a:effectLst/>
                        </a:rPr>
                        <a:t>VI. ENAJENAC. INVERSIONES REALES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500,000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500,000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 dirty="0">
                          <a:effectLst/>
                        </a:rPr>
                        <a:t>0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0,00%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151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u="none" strike="noStrike">
                          <a:effectLst/>
                        </a:rPr>
                        <a:t>VII. TRANSFERENCIAS DE CAPITAL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449.264.903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302.007.937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 dirty="0">
                          <a:effectLst/>
                        </a:rPr>
                        <a:t>-147.256.966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-32,78%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55674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b="1" u="none" strike="noStrike">
                          <a:effectLst/>
                        </a:rPr>
                        <a:t>TOTAL OPERACIONES DE CAPITAL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>
                          <a:effectLst/>
                        </a:rPr>
                        <a:t>449.764.903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>
                          <a:effectLst/>
                        </a:rPr>
                        <a:t>302.507.937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-147.256.966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-32,78%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55674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b="1" u="none" strike="noStrike">
                          <a:effectLst/>
                        </a:rPr>
                        <a:t>TOTAL OPERACIONES NO FINANCIERAS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>
                          <a:effectLst/>
                        </a:rPr>
                        <a:t>7.962.782.714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>
                          <a:effectLst/>
                        </a:rPr>
                        <a:t>8.081.687.072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118.904.358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1,49%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151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u="none" strike="noStrike">
                          <a:effectLst/>
                        </a:rPr>
                        <a:t>VIII ACTIVOS FINANCIEROS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 dirty="0">
                          <a:effectLst/>
                        </a:rPr>
                        <a:t>51.441.500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53.321.372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1.879.872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3,65%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151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u="none" strike="noStrike">
                          <a:effectLst/>
                        </a:rPr>
                        <a:t>IX PASIVOS FINANCIEROS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785.507.041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1.434.639.085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649.132.044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u="none" strike="noStrike">
                          <a:effectLst/>
                        </a:rPr>
                        <a:t>82,64%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9522">
                <a:tc>
                  <a:txBody>
                    <a:bodyPr/>
                    <a:lstStyle/>
                    <a:p>
                      <a:pPr algn="l" fontAlgn="t"/>
                      <a:r>
                        <a:rPr lang="es-ES" sz="2400" b="1" u="none" strike="noStrike" dirty="0">
                          <a:effectLst/>
                        </a:rPr>
                        <a:t>TOTAL INGRESOS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b="1" u="none" strike="noStrike">
                          <a:effectLst/>
                        </a:rPr>
                        <a:t>8.799.731.255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b="1" u="none" strike="noStrike">
                          <a:effectLst/>
                        </a:rPr>
                        <a:t>9.569.647.529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b="1" u="none" strike="noStrike">
                          <a:effectLst/>
                        </a:rPr>
                        <a:t>769.916.274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400" b="1" u="none" strike="noStrike" dirty="0">
                          <a:effectLst/>
                        </a:rPr>
                        <a:t>8,75%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INGRESOS</a:t>
            </a:r>
            <a:endParaRPr lang="es-ES" sz="4400" dirty="0"/>
          </a:p>
        </p:txBody>
      </p:sp>
      <p:sp>
        <p:nvSpPr>
          <p:cNvPr id="7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0286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57272" y="2538314"/>
            <a:ext cx="19608730" cy="127321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ES_tradnl" sz="5400" dirty="0"/>
              <a:t>MODIFICACIONES NORMATIVAS</a:t>
            </a: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E8BBD06A-759F-43F0-9FDD-30D8801384DF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3" name="Rectángulo 2"/>
          <p:cNvSpPr/>
          <p:nvPr/>
        </p:nvSpPr>
        <p:spPr>
          <a:xfrm>
            <a:off x="3536006" y="3959130"/>
            <a:ext cx="19529996" cy="7848871"/>
          </a:xfrm>
          <a:prstGeom prst="rect">
            <a:avLst/>
          </a:prstGeom>
        </p:spPr>
        <p:txBody>
          <a:bodyPr wrap="square" numCol="1" spcCol="1296000">
            <a:noAutofit/>
          </a:bodyPr>
          <a:lstStyle/>
          <a:p>
            <a:r>
              <a:rPr lang="es-ES" sz="3200" b="1" dirty="0">
                <a:solidFill>
                  <a:srgbClr val="0070C0"/>
                </a:solidFill>
              </a:rPr>
              <a:t>Impuesto General Indirecto Canario (IGIC)</a:t>
            </a:r>
            <a:endParaRPr lang="es-ES" sz="3200" dirty="0">
              <a:solidFill>
                <a:srgbClr val="0070C0"/>
              </a:solidFill>
            </a:endParaRP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s-ES" sz="3200" dirty="0"/>
              <a:t>Tipo general: del 6,5 al 7 por ciento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s-ES" sz="3200" dirty="0"/>
              <a:t>Telecomunicaciones: del 3 al 7 por ciento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s-ES" sz="3200" dirty="0"/>
              <a:t>Entregas energía eléctrica: del 0 a 3 por ciento, salvo para consumo doméstico, que mantiene el tipo 0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s-ES" sz="3200" dirty="0"/>
              <a:t>Bienes Suntuarios: del 13,5 al 15 por ciento</a:t>
            </a:r>
          </a:p>
          <a:p>
            <a:endParaRPr lang="es-ES" sz="3200" dirty="0"/>
          </a:p>
          <a:p>
            <a:r>
              <a:rPr lang="es-ES" sz="3200" b="1" dirty="0">
                <a:solidFill>
                  <a:srgbClr val="0070C0"/>
                </a:solidFill>
              </a:rPr>
              <a:t>Impuesto de Sucesiones y Donaciones</a:t>
            </a:r>
            <a:r>
              <a:rPr lang="es-ES" sz="3200" dirty="0">
                <a:solidFill>
                  <a:srgbClr val="0070C0"/>
                </a:solidFill>
              </a:rPr>
              <a:t>: </a:t>
            </a:r>
          </a:p>
          <a:p>
            <a:r>
              <a:rPr lang="es-ES" sz="3200" dirty="0"/>
              <a:t>Se eliminará  la actual bonificación con carácter general y se sustituirá por bonificaciones progresivas en función del importe de la herencia. </a:t>
            </a:r>
          </a:p>
          <a:p>
            <a:endParaRPr lang="es-ES" sz="3200" dirty="0"/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s-ES" sz="3200" dirty="0"/>
              <a:t>Queda exento cada heredero/a que reciba menos de 300.000 euros.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s-ES" sz="3200" dirty="0"/>
              <a:t>Entre 300.000 y 350.000 euros, cada heredero/a tendrá una bonificación del 90 por ciento de la cuota tributaria.</a:t>
            </a:r>
          </a:p>
          <a:p>
            <a:endParaRPr lang="es-ES" sz="3200" dirty="0"/>
          </a:p>
          <a:p>
            <a:pPr fontAlgn="base"/>
            <a:r>
              <a:rPr lang="es-ES" sz="3200" dirty="0"/>
              <a:t>Por cada incremento de 100.000 euros en la herencia, se aplicará un 10 por ciento menos de bonificación. </a:t>
            </a:r>
          </a:p>
          <a:p>
            <a:pPr fontAlgn="base"/>
            <a:r>
              <a:rPr lang="es-ES" sz="3200" dirty="0"/>
              <a:t>Al superar los 1,1 millones desaparece la bonificación.</a:t>
            </a:r>
          </a:p>
        </p:txBody>
      </p:sp>
      <p:sp>
        <p:nvSpPr>
          <p:cNvPr id="6" name="Triángulo rectángulo 5"/>
          <p:cNvSpPr/>
          <p:nvPr/>
        </p:nvSpPr>
        <p:spPr>
          <a:xfrm>
            <a:off x="2887934" y="2569472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4361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3256" y="2538314"/>
            <a:ext cx="19536722" cy="127321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ES_tradnl" sz="5400" dirty="0"/>
              <a:t>MODIFICACIONES NORMATIVAS</a:t>
            </a: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E8BBD06A-759F-43F0-9FDD-30D8801384DF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3" name="Rectángulo 2"/>
          <p:cNvSpPr/>
          <p:nvPr/>
        </p:nvSpPr>
        <p:spPr>
          <a:xfrm>
            <a:off x="3313256" y="3959131"/>
            <a:ext cx="19536722" cy="6788096"/>
          </a:xfrm>
          <a:prstGeom prst="rect">
            <a:avLst/>
          </a:prstGeom>
        </p:spPr>
        <p:txBody>
          <a:bodyPr wrap="square" numCol="1" spcCol="1296000">
            <a:noAutofit/>
          </a:bodyPr>
          <a:lstStyle/>
          <a:p>
            <a:r>
              <a:rPr lang="es-ES" sz="3200" b="1" dirty="0">
                <a:solidFill>
                  <a:srgbClr val="0070C0"/>
                </a:solidFill>
              </a:rPr>
              <a:t>Impuesto a las Labores del Tabaco: </a:t>
            </a:r>
          </a:p>
          <a:p>
            <a:r>
              <a:rPr lang="es-ES" sz="3200" dirty="0"/>
              <a:t>se aplicarán subidas a los cigarrillos rubios, a la picadura de liar rubia y a la picadura de liar negra.</a:t>
            </a:r>
          </a:p>
          <a:p>
            <a:endParaRPr lang="es-ES" sz="3200" dirty="0"/>
          </a:p>
          <a:p>
            <a:r>
              <a:rPr lang="es-ES" sz="3200" b="1" dirty="0">
                <a:solidFill>
                  <a:srgbClr val="0070C0"/>
                </a:solidFill>
              </a:rPr>
              <a:t>Tasas del juego: </a:t>
            </a:r>
          </a:p>
          <a:p>
            <a:r>
              <a:rPr lang="es-ES" sz="3200" dirty="0"/>
              <a:t>Se incrementan las tasas a las máquinas recreativas.</a:t>
            </a:r>
          </a:p>
          <a:p>
            <a:endParaRPr lang="es-ES" sz="3200" dirty="0"/>
          </a:p>
          <a:p>
            <a:r>
              <a:rPr lang="es-ES" sz="3200" b="1" dirty="0">
                <a:solidFill>
                  <a:srgbClr val="0070C0"/>
                </a:solidFill>
              </a:rPr>
              <a:t>Impuesto sobre la Renta de las Personas Físicas (IRPF): </a:t>
            </a:r>
          </a:p>
          <a:p>
            <a:r>
              <a:rPr lang="es-ES" sz="3200" dirty="0"/>
              <a:t>Se crean dos tramos nuevos en la tarifa autonómica: </a:t>
            </a:r>
          </a:p>
          <a:p>
            <a:pPr marL="1676461" lvl="1" indent="-457200">
              <a:buFont typeface="Arial" panose="020B0604020202020204" pitchFamily="34" charset="0"/>
              <a:buChar char="•"/>
            </a:pPr>
            <a:r>
              <a:rPr lang="es-ES" sz="3200" dirty="0"/>
              <a:t>Entre 90.000 y 120.000 euros se aplicará un tipo marginal que pasa del 24% al 25% </a:t>
            </a:r>
          </a:p>
          <a:p>
            <a:pPr marL="1676461" lvl="1" indent="-457200">
              <a:buFont typeface="Arial" panose="020B0604020202020204" pitchFamily="34" charset="0"/>
              <a:buChar char="•"/>
            </a:pPr>
            <a:r>
              <a:rPr lang="es-ES" sz="3200" dirty="0"/>
              <a:t>Para rentas de más de 120.000 euros, el tipo pasará del 24% al 26%.</a:t>
            </a:r>
          </a:p>
          <a:p>
            <a:endParaRPr lang="es-ES" sz="3200" dirty="0"/>
          </a:p>
          <a:p>
            <a:r>
              <a:rPr lang="es-ES" sz="3200" dirty="0"/>
              <a:t>Establecimiento de topes para la deducción por gastos médicos: solo para aquellos con rentas individuales por debajo de 39.000 euros o conjuntas inferiores a 52.000 euros.</a:t>
            </a:r>
          </a:p>
        </p:txBody>
      </p:sp>
      <p:sp>
        <p:nvSpPr>
          <p:cNvPr id="6" name="Triángulo rectángulo 5"/>
          <p:cNvSpPr/>
          <p:nvPr/>
        </p:nvSpPr>
        <p:spPr>
          <a:xfrm>
            <a:off x="2693134" y="263835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703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3256" y="2538314"/>
            <a:ext cx="19536722" cy="127321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ES_tradnl" sz="5400" dirty="0"/>
              <a:t>MODIFICACIONES NORMATIVAS</a:t>
            </a: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E8BBD06A-759F-43F0-9FDD-30D8801384DF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3" name="Rectángulo 2"/>
          <p:cNvSpPr/>
          <p:nvPr/>
        </p:nvSpPr>
        <p:spPr>
          <a:xfrm>
            <a:off x="3623842" y="4266505"/>
            <a:ext cx="15913768" cy="6480721"/>
          </a:xfrm>
          <a:prstGeom prst="rect">
            <a:avLst/>
          </a:prstGeom>
        </p:spPr>
        <p:txBody>
          <a:bodyPr wrap="square" numCol="1" spcCol="1296000">
            <a:noAutofit/>
          </a:bodyPr>
          <a:lstStyle/>
          <a:p>
            <a:r>
              <a:rPr lang="es-ES" sz="4400" dirty="0"/>
              <a:t>Revisión fiscal progresiva, sin afección a las rentas medias o bajas.</a:t>
            </a:r>
          </a:p>
          <a:p>
            <a:endParaRPr lang="es-ES" sz="4400" dirty="0"/>
          </a:p>
          <a:p>
            <a:r>
              <a:rPr lang="es-ES" sz="4400" b="1" dirty="0">
                <a:solidFill>
                  <a:schemeClr val="accent2">
                    <a:lumMod val="75000"/>
                  </a:schemeClr>
                </a:solidFill>
              </a:rPr>
              <a:t>Ejemplos:</a:t>
            </a:r>
          </a:p>
          <a:p>
            <a:endParaRPr lang="es-ES" sz="4400" b="1" dirty="0"/>
          </a:p>
          <a:p>
            <a:r>
              <a:rPr lang="es-ES" sz="4400" b="1" dirty="0"/>
              <a:t>La subida del tipo general del IGIC </a:t>
            </a:r>
            <a:r>
              <a:rPr lang="es-ES" sz="4400" dirty="0"/>
              <a:t>en medio punto equivale              a </a:t>
            </a:r>
            <a:r>
              <a:rPr lang="es-ES" sz="4400" dirty="0" err="1"/>
              <a:t>a</a:t>
            </a:r>
            <a:r>
              <a:rPr lang="es-ES" sz="4400" dirty="0"/>
              <a:t> 50 céntimos de más para una factura de 100 euros.</a:t>
            </a:r>
          </a:p>
          <a:p>
            <a:endParaRPr lang="es-ES" sz="4400" dirty="0"/>
          </a:p>
          <a:p>
            <a:r>
              <a:rPr lang="es-ES" sz="4400" b="1" dirty="0"/>
              <a:t>La entrega doméstica de energía </a:t>
            </a:r>
            <a:r>
              <a:rPr lang="es-ES" sz="4400" dirty="0"/>
              <a:t>eléctrica no se gravará                   con el IGIC; solo a los consumos </a:t>
            </a:r>
            <a:r>
              <a:rPr lang="es-ES" sz="4400" b="1" dirty="0">
                <a:solidFill>
                  <a:schemeClr val="accent2">
                    <a:lumMod val="75000"/>
                  </a:schemeClr>
                </a:solidFill>
              </a:rPr>
              <a:t>superiores a </a:t>
            </a:r>
            <a:r>
              <a:rPr lang="es-ES" sz="4400" b="1" dirty="0">
                <a:solidFill>
                  <a:srgbClr val="0070C0"/>
                </a:solidFill>
              </a:rPr>
              <a:t>10Kw  </a:t>
            </a:r>
            <a:r>
              <a:rPr lang="es-ES" sz="4400" dirty="0"/>
              <a:t>se les        aplicará un 3% (el consumo medio de un hogar es 4 </a:t>
            </a:r>
            <a:r>
              <a:rPr lang="es-ES" sz="4400" dirty="0" err="1"/>
              <a:t>kw</a:t>
            </a:r>
            <a:r>
              <a:rPr lang="es-ES" sz="4400" dirty="0"/>
              <a:t>)</a:t>
            </a:r>
          </a:p>
          <a:p>
            <a:endParaRPr lang="es-ES" sz="4400" dirty="0"/>
          </a:p>
        </p:txBody>
      </p:sp>
      <p:sp>
        <p:nvSpPr>
          <p:cNvPr id="6" name="Triángulo rectángulo 5"/>
          <p:cNvSpPr/>
          <p:nvPr/>
        </p:nvSpPr>
        <p:spPr>
          <a:xfrm>
            <a:off x="2693134" y="263835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63234" y="5850682"/>
            <a:ext cx="4548751" cy="454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95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4"/>
          </p:nvPr>
        </p:nvSpPr>
        <p:spPr>
          <a:xfrm>
            <a:off x="5640066" y="3546426"/>
            <a:ext cx="15769752" cy="6984776"/>
          </a:xfrm>
        </p:spPr>
        <p:txBody>
          <a:bodyPr/>
          <a:lstStyle/>
          <a:p>
            <a:pPr marL="0" indent="0">
              <a:buNone/>
            </a:pPr>
            <a:r>
              <a:rPr lang="es-ES" sz="6600" dirty="0">
                <a:solidFill>
                  <a:schemeClr val="bg1">
                    <a:lumMod val="75000"/>
                  </a:schemeClr>
                </a:solidFill>
              </a:rPr>
              <a:t>Presupuestos de </a:t>
            </a:r>
            <a:r>
              <a:rPr lang="es-ES" sz="8800" b="1" dirty="0">
                <a:solidFill>
                  <a:srgbClr val="0070C0"/>
                </a:solidFill>
              </a:rPr>
              <a:t>PROGRESO</a:t>
            </a:r>
            <a:r>
              <a:rPr lang="es-ES" sz="6600" dirty="0">
                <a:solidFill>
                  <a:schemeClr val="bg1">
                    <a:lumMod val="75000"/>
                  </a:schemeClr>
                </a:solidFill>
              </a:rPr>
              <a:t>, para </a:t>
            </a:r>
            <a:r>
              <a:rPr lang="es-ES" sz="6600" b="1" dirty="0">
                <a:solidFill>
                  <a:schemeClr val="bg1">
                    <a:lumMod val="75000"/>
                  </a:schemeClr>
                </a:solidFill>
              </a:rPr>
              <a:t>     ganar</a:t>
            </a:r>
            <a:r>
              <a:rPr lang="es-ES" sz="6600" dirty="0">
                <a:solidFill>
                  <a:schemeClr val="bg1">
                    <a:lumMod val="75000"/>
                  </a:schemeClr>
                </a:solidFill>
              </a:rPr>
              <a:t> en </a:t>
            </a:r>
            <a:r>
              <a:rPr lang="es-ES" sz="8800" b="1" dirty="0">
                <a:solidFill>
                  <a:srgbClr val="0070C0"/>
                </a:solidFill>
              </a:rPr>
              <a:t>DERECHOS SOCIALES</a:t>
            </a:r>
            <a:r>
              <a:rPr lang="es-ES" sz="6600" dirty="0">
                <a:solidFill>
                  <a:schemeClr val="bg1">
                    <a:lumMod val="75000"/>
                  </a:schemeClr>
                </a:solidFill>
              </a:rPr>
              <a:t>, proteger la </a:t>
            </a:r>
            <a:r>
              <a:rPr lang="es-ES" sz="8800" b="1" dirty="0">
                <a:solidFill>
                  <a:srgbClr val="0070C0"/>
                </a:solidFill>
              </a:rPr>
              <a:t>ECONOMÍA</a:t>
            </a:r>
            <a:r>
              <a:rPr lang="es-ES" sz="66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s-ES" sz="6600" b="1" dirty="0">
                <a:solidFill>
                  <a:schemeClr val="bg1">
                    <a:lumMod val="75000"/>
                  </a:schemeClr>
                </a:solidFill>
              </a:rPr>
              <a:t>generar</a:t>
            </a:r>
            <a:r>
              <a:rPr lang="es-ES" sz="6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s-ES" sz="8800" b="1" dirty="0">
                <a:solidFill>
                  <a:srgbClr val="0070C0"/>
                </a:solidFill>
              </a:rPr>
              <a:t>EMPLEO</a:t>
            </a:r>
            <a:r>
              <a:rPr lang="es-ES" sz="66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s-ES" sz="6600" dirty="0">
                <a:solidFill>
                  <a:schemeClr val="bg1">
                    <a:lumMod val="75000"/>
                  </a:schemeClr>
                </a:solidFill>
              </a:rPr>
              <a:t>y </a:t>
            </a:r>
            <a:r>
              <a:rPr lang="es-ES" sz="6600" b="1" dirty="0">
                <a:solidFill>
                  <a:schemeClr val="bg1">
                    <a:lumMod val="75000"/>
                  </a:schemeClr>
                </a:solidFill>
              </a:rPr>
              <a:t>avanzar</a:t>
            </a:r>
            <a:r>
              <a:rPr lang="es-ES" sz="6600" dirty="0">
                <a:solidFill>
                  <a:schemeClr val="bg1">
                    <a:lumMod val="75000"/>
                  </a:schemeClr>
                </a:solidFill>
              </a:rPr>
              <a:t> hacia la</a:t>
            </a:r>
            <a:r>
              <a:rPr lang="es-ES" sz="6600" b="1" dirty="0">
                <a:solidFill>
                  <a:srgbClr val="0070C0"/>
                </a:solidFill>
              </a:rPr>
              <a:t> </a:t>
            </a:r>
            <a:r>
              <a:rPr lang="es-ES" sz="8800" b="1" dirty="0">
                <a:solidFill>
                  <a:srgbClr val="0070C0"/>
                </a:solidFill>
              </a:rPr>
              <a:t>SOSTENIBILIDAD</a:t>
            </a:r>
            <a:endParaRPr lang="es-ES" sz="8800" dirty="0">
              <a:solidFill>
                <a:srgbClr val="0070C0"/>
              </a:solidFill>
            </a:endParaRP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8003301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20</a:t>
            </a:fld>
            <a:endParaRPr lang="ru-RU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158692"/>
              </p:ext>
            </p:extLst>
          </p:nvPr>
        </p:nvGraphicFramePr>
        <p:xfrm>
          <a:off x="3036501" y="3902399"/>
          <a:ext cx="20450272" cy="7575296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54118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7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7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76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76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076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24092">
                <a:tc>
                  <a:txBody>
                    <a:bodyPr/>
                    <a:lstStyle/>
                    <a:p>
                      <a:pPr algn="l" fontAlgn="b"/>
                      <a:r>
                        <a:rPr lang="es-ES" sz="3200" u="none" strike="noStrike" dirty="0">
                          <a:effectLst/>
                        </a:rPr>
                        <a:t>CONCEPTO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u="none" strike="noStrike" dirty="0">
                          <a:effectLst/>
                        </a:rPr>
                        <a:t>PREVISIÓN INICIAL 2019 (A)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u="none" strike="noStrike" dirty="0">
                          <a:effectLst/>
                        </a:rPr>
                        <a:t>PREVISIÓN CIERRE 2019 (B)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u="none" strike="noStrike" dirty="0">
                          <a:effectLst/>
                        </a:rPr>
                        <a:t>PREVISIÓN INICIAL 2020 (C)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u="none" strike="noStrike">
                          <a:effectLst/>
                        </a:rPr>
                        <a:t>Var interanual (C-A)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u="none" strike="noStrike" dirty="0">
                          <a:effectLst/>
                        </a:rPr>
                        <a:t>Var interanual (C-B)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4092">
                <a:tc>
                  <a:txBody>
                    <a:bodyPr/>
                    <a:lstStyle/>
                    <a:p>
                      <a:pPr algn="l" fontAlgn="b"/>
                      <a:r>
                        <a:rPr lang="es-ES" sz="3200" u="none" strike="noStrike">
                          <a:effectLst/>
                        </a:rPr>
                        <a:t>IGIC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1.737.938.810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1.567.942.360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1.752.200.518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0,8%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11,80%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4092">
                <a:tc>
                  <a:txBody>
                    <a:bodyPr/>
                    <a:lstStyle/>
                    <a:p>
                      <a:pPr algn="l" fontAlgn="b"/>
                      <a:r>
                        <a:rPr lang="es-ES" sz="3200" u="none" strike="noStrike">
                          <a:effectLst/>
                        </a:rPr>
                        <a:t>I. MATRICULACIÓN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19.781.993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21.484.628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21.957.290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11,00%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2,20%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4092">
                <a:tc>
                  <a:txBody>
                    <a:bodyPr/>
                    <a:lstStyle/>
                    <a:p>
                      <a:pPr algn="l" fontAlgn="b"/>
                      <a:r>
                        <a:rPr lang="es-ES" sz="3200" u="none" strike="noStrike">
                          <a:effectLst/>
                        </a:rPr>
                        <a:t>AIEM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158.289.927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135.920.406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138.910.655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-12,20%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2,20%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4092">
                <a:tc>
                  <a:txBody>
                    <a:bodyPr/>
                    <a:lstStyle/>
                    <a:p>
                      <a:pPr algn="l" fontAlgn="b"/>
                      <a:r>
                        <a:rPr lang="es-ES" sz="3200" u="none" strike="noStrike">
                          <a:effectLst/>
                        </a:rPr>
                        <a:t>TOTAL BFC</a:t>
                      </a:r>
                      <a:endParaRPr lang="es-E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1.916.010.730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1.725.347.394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1.913.068.463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-0,2%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10,90%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4092">
                <a:tc>
                  <a:txBody>
                    <a:bodyPr/>
                    <a:lstStyle/>
                    <a:p>
                      <a:pPr algn="l" fontAlgn="b"/>
                      <a:r>
                        <a:rPr lang="es-ES" sz="3200" u="none" strike="noStrike">
                          <a:effectLst/>
                        </a:rPr>
                        <a:t>COSTE GESTIÓN BFC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39.778.242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39.778.242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39.778.242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0,00%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0,00%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4092">
                <a:tc>
                  <a:txBody>
                    <a:bodyPr/>
                    <a:lstStyle/>
                    <a:p>
                      <a:pPr algn="l" fontAlgn="b"/>
                      <a:r>
                        <a:rPr lang="es-ES" sz="3200" u="none" strike="noStrike">
                          <a:effectLst/>
                        </a:rPr>
                        <a:t>RECURSOS BFC A DISTRIBUIR</a:t>
                      </a:r>
                      <a:endParaRPr lang="es-E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1.876.232.448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1.685.569.152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1.873.290.221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-0,2%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11,10%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24092">
                <a:tc>
                  <a:txBody>
                    <a:bodyPr/>
                    <a:lstStyle/>
                    <a:p>
                      <a:pPr algn="l" fontAlgn="b"/>
                      <a:r>
                        <a:rPr lang="es-ES" sz="3200" u="none" strike="noStrike">
                          <a:effectLst/>
                        </a:rPr>
                        <a:t>CAC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788.017.645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707.939.044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786.781.893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-0,2%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11,10%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4092">
                <a:tc>
                  <a:txBody>
                    <a:bodyPr/>
                    <a:lstStyle/>
                    <a:p>
                      <a:pPr algn="l" fontAlgn="b"/>
                      <a:r>
                        <a:rPr lang="es-ES" sz="3200" u="none" strike="noStrike" dirty="0">
                          <a:effectLst/>
                        </a:rPr>
                        <a:t>Corporaciones locales</a:t>
                      </a:r>
                      <a:endParaRPr lang="es-E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1.088.214.843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>
                          <a:effectLst/>
                        </a:rPr>
                        <a:t>977.630.108</a:t>
                      </a:r>
                      <a:endParaRPr lang="es-E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1.086.508.328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-0,2%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3200" u="none" strike="noStrike" dirty="0">
                          <a:effectLst/>
                        </a:rPr>
                        <a:t>11,10%</a:t>
                      </a:r>
                      <a:endParaRPr lang="es-E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00" marB="36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457272" y="2538314"/>
            <a:ext cx="19608730" cy="127321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ES_tradnl" sz="5400" dirty="0"/>
              <a:t>BLOQUE DE FINANCIACIÓN CANARIO</a:t>
            </a:r>
          </a:p>
        </p:txBody>
      </p:sp>
      <p:sp>
        <p:nvSpPr>
          <p:cNvPr id="6" name="Triángulo rectángulo 5"/>
          <p:cNvSpPr/>
          <p:nvPr/>
        </p:nvSpPr>
        <p:spPr>
          <a:xfrm>
            <a:off x="2887934" y="2569472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537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4"/>
          </p:nvPr>
        </p:nvSpPr>
        <p:spPr>
          <a:xfrm>
            <a:off x="6864202" y="5743016"/>
            <a:ext cx="14994414" cy="3024336"/>
          </a:xfrm>
        </p:spPr>
        <p:txBody>
          <a:bodyPr/>
          <a:lstStyle/>
          <a:p>
            <a:pPr marL="0" indent="0">
              <a:buNone/>
            </a:pPr>
            <a:r>
              <a:rPr lang="es-ES" sz="6000" b="1" dirty="0">
                <a:solidFill>
                  <a:schemeClr val="bg1">
                    <a:lumMod val="50000"/>
                  </a:schemeClr>
                </a:solidFill>
              </a:rPr>
              <a:t>GASTO NO FINANCIERO:</a:t>
            </a:r>
            <a:r>
              <a:rPr lang="es-ES" sz="60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s-ES" sz="9600" b="1" dirty="0">
                <a:solidFill>
                  <a:schemeClr val="bg1">
                    <a:lumMod val="50000"/>
                  </a:schemeClr>
                </a:solidFill>
              </a:rPr>
              <a:t>8.066.993.290 EUROS </a:t>
            </a:r>
            <a:r>
              <a:rPr lang="es-ES" sz="8800" b="1" dirty="0">
                <a:solidFill>
                  <a:srgbClr val="0070C0"/>
                </a:solidFill>
              </a:rPr>
              <a:t>(+2,7%)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922" y="5766650"/>
            <a:ext cx="2171250" cy="2497500"/>
          </a:xfrm>
          <a:prstGeom prst="rect">
            <a:avLst/>
          </a:prstGeo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LÍMITE DE GASTO NO FINANCIERO</a:t>
            </a:r>
            <a:endParaRPr lang="es-ES" sz="4400" dirty="0"/>
          </a:p>
        </p:txBody>
      </p:sp>
      <p:sp>
        <p:nvSpPr>
          <p:cNvPr id="6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48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5" name="Marcador de texto 3"/>
          <p:cNvSpPr txBox="1">
            <a:spLocks/>
          </p:cNvSpPr>
          <p:nvPr/>
        </p:nvSpPr>
        <p:spPr>
          <a:xfrm>
            <a:off x="6676427" y="4194498"/>
            <a:ext cx="14994414" cy="2592288"/>
          </a:xfrm>
          <a:prstGeom prst="rect">
            <a:avLst/>
          </a:prstGeom>
        </p:spPr>
        <p:txBody>
          <a:bodyPr/>
          <a:lstStyle>
            <a:lvl1pPr marL="914492" indent="-914492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800" b="0" i="0" kern="120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  <a:lvl2pPr marL="1981398" indent="-762077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305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62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948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6271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59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91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423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6000" b="1" dirty="0">
                <a:solidFill>
                  <a:schemeClr val="bg1">
                    <a:lumMod val="50000"/>
                  </a:schemeClr>
                </a:solidFill>
              </a:rPr>
              <a:t>8.066.993.290 euros</a:t>
            </a:r>
            <a:endParaRPr lang="es-ES" sz="8800" b="1" dirty="0">
              <a:solidFill>
                <a:srgbClr val="0070C0"/>
              </a:solidFill>
            </a:endParaRPr>
          </a:p>
        </p:txBody>
      </p:sp>
      <p:pic>
        <p:nvPicPr>
          <p:cNvPr id="6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8058" y="3947529"/>
            <a:ext cx="1091129" cy="1255081"/>
          </a:xfrm>
          <a:prstGeom prst="rect">
            <a:avLst/>
          </a:prstGeom>
        </p:spPr>
      </p:pic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GASTO NO FINANCIERO: </a:t>
            </a:r>
            <a:endParaRPr lang="es-ES" sz="4400" dirty="0"/>
          </a:p>
        </p:txBody>
      </p:sp>
      <p:sp>
        <p:nvSpPr>
          <p:cNvPr id="10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26118304"/>
              </p:ext>
            </p:extLst>
          </p:nvPr>
        </p:nvGraphicFramePr>
        <p:xfrm>
          <a:off x="4055890" y="6498754"/>
          <a:ext cx="16257059" cy="5241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1159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17960550" cy="1853474"/>
          </a:xfrm>
        </p:spPr>
        <p:txBody>
          <a:bodyPr/>
          <a:lstStyle/>
          <a:p>
            <a:pPr algn="l"/>
            <a:r>
              <a:rPr lang="es-ES" sz="6000" dirty="0"/>
              <a:t>DETERMINACIÓN DE LÍMITE DE GASTO NO FINANCIERO PARA 2020</a:t>
            </a:r>
          </a:p>
        </p:txBody>
      </p:sp>
      <p:sp>
        <p:nvSpPr>
          <p:cNvPr id="6" name="Triángulo rectángulo 5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794870"/>
              </p:ext>
            </p:extLst>
          </p:nvPr>
        </p:nvGraphicFramePr>
        <p:xfrm>
          <a:off x="3794019" y="4914581"/>
          <a:ext cx="17785976" cy="7272807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4159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6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5622">
                <a:tc>
                  <a:txBody>
                    <a:bodyPr/>
                    <a:lstStyle/>
                    <a:p>
                      <a:pPr marL="0" marR="0" lvl="0" indent="0" algn="l" defTabSz="24386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2438645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u="none" strike="noStrike" dirty="0">
                          <a:effectLst/>
                        </a:rPr>
                        <a:t> (miles de euros)</a:t>
                      </a:r>
                    </a:p>
                  </a:txBody>
                  <a:tcPr marL="108000" marR="108000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630">
                <a:tc>
                  <a:txBody>
                    <a:bodyPr/>
                    <a:lstStyle/>
                    <a:p>
                      <a:pPr algn="l" fontAlgn="t"/>
                      <a:r>
                        <a:rPr lang="es-ES" sz="3600" u="none" strike="noStrike">
                          <a:effectLst/>
                        </a:rPr>
                        <a:t>Gasto computable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800" u="none" strike="noStrike" dirty="0">
                          <a:effectLst/>
                        </a:rPr>
                        <a:t>6.795.033,28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4630">
                <a:tc>
                  <a:txBody>
                    <a:bodyPr/>
                    <a:lstStyle/>
                    <a:p>
                      <a:pPr algn="l" fontAlgn="t"/>
                      <a:r>
                        <a:rPr lang="es-ES" sz="3600" u="none" strike="noStrike">
                          <a:effectLst/>
                        </a:rPr>
                        <a:t>Intereses deuda pública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800" u="none" strike="noStrike" dirty="0">
                          <a:effectLst/>
                        </a:rPr>
                        <a:t>83.644,03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4630">
                <a:tc>
                  <a:txBody>
                    <a:bodyPr/>
                    <a:lstStyle/>
                    <a:p>
                      <a:pPr algn="l" fontAlgn="t"/>
                      <a:r>
                        <a:rPr lang="es-ES" sz="3600" u="none" strike="noStrike">
                          <a:effectLst/>
                        </a:rPr>
                        <a:t>Financiación afectada europea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800" u="none" strike="noStrike" dirty="0">
                          <a:effectLst/>
                        </a:rPr>
                        <a:t>149.112,50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4630">
                <a:tc>
                  <a:txBody>
                    <a:bodyPr/>
                    <a:lstStyle/>
                    <a:p>
                      <a:pPr algn="l" fontAlgn="t"/>
                      <a:r>
                        <a:rPr lang="es-ES" sz="3600" u="none" strike="noStrike">
                          <a:effectLst/>
                        </a:rPr>
                        <a:t>Financiación afectada otras AAPP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800" u="none" strike="noStrike" dirty="0">
                          <a:effectLst/>
                        </a:rPr>
                        <a:t>461.937,35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4630">
                <a:tc>
                  <a:txBody>
                    <a:bodyPr/>
                    <a:lstStyle/>
                    <a:p>
                      <a:pPr algn="l" fontAlgn="t"/>
                      <a:r>
                        <a:rPr lang="es-ES" sz="3600" u="none" strike="noStrike">
                          <a:effectLst/>
                        </a:rPr>
                        <a:t>Transferencias a las CCLL vinculadas al Sistema de financiación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800" u="none" strike="noStrike" dirty="0">
                          <a:effectLst/>
                        </a:rPr>
                        <a:t>278.293,05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7982">
                <a:tc>
                  <a:txBody>
                    <a:bodyPr/>
                    <a:lstStyle/>
                    <a:p>
                      <a:pPr algn="l" fontAlgn="t"/>
                      <a:r>
                        <a:rPr lang="es-ES" sz="2800" u="none" strike="noStrike">
                          <a:effectLst/>
                        </a:rPr>
                        <a:t>LÍMITE GASTO ANTES DE MODIFICACIONES NORMATIVAS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800" u="none" strike="noStrike" dirty="0">
                          <a:effectLst/>
                        </a:rPr>
                        <a:t>7.768.020,20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2107">
                <a:tc>
                  <a:txBody>
                    <a:bodyPr/>
                    <a:lstStyle/>
                    <a:p>
                      <a:pPr algn="l" fontAlgn="t"/>
                      <a:r>
                        <a:rPr lang="es-ES" sz="2800" u="none" strike="noStrike">
                          <a:effectLst/>
                        </a:rPr>
                        <a:t>Efectos por cambios normativos con incremento (+) o reducción (</a:t>
                      </a:r>
                      <a:br>
                        <a:rPr lang="es-ES" sz="2800" u="none" strike="noStrike">
                          <a:effectLst/>
                        </a:rPr>
                      </a:br>
                      <a:r>
                        <a:rPr lang="es-ES" sz="2800" u="none" strike="noStrike">
                          <a:effectLst/>
                        </a:rPr>
                        <a:t>) de recaudación permanente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72.577,80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7982">
                <a:tc>
                  <a:txBody>
                    <a:bodyPr/>
                    <a:lstStyle/>
                    <a:p>
                      <a:pPr algn="l" fontAlgn="t"/>
                      <a:r>
                        <a:rPr lang="es-ES" sz="2800" u="none" strike="noStrike">
                          <a:effectLst/>
                        </a:rPr>
                        <a:t>LÍMITE GASTO NO FINANCIERO EN TÉRMINOS SEC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800" u="none" strike="noStrike" dirty="0">
                          <a:effectLst/>
                        </a:rPr>
                        <a:t>7.840.598,01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7982">
                <a:tc>
                  <a:txBody>
                    <a:bodyPr/>
                    <a:lstStyle/>
                    <a:p>
                      <a:pPr algn="l" fontAlgn="t"/>
                      <a:r>
                        <a:rPr lang="es-ES" sz="2800" u="none" strike="noStrike">
                          <a:effectLst/>
                        </a:rPr>
                        <a:t>Ajustes SEC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800" u="none" strike="noStrike" dirty="0">
                          <a:effectLst/>
                        </a:rPr>
                        <a:t>226.395,29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7982">
                <a:tc>
                  <a:txBody>
                    <a:bodyPr/>
                    <a:lstStyle/>
                    <a:p>
                      <a:pPr algn="l" fontAlgn="t"/>
                      <a:r>
                        <a:rPr lang="es-ES" sz="2800" b="1" u="none" strike="noStrike" dirty="0">
                          <a:effectLst/>
                        </a:rPr>
                        <a:t>LÍMITE GASTO NO FINANCIERO PRESUPUESTARIO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s-ES" sz="2800" b="1" u="none" strike="noStrike" dirty="0">
                          <a:effectLst/>
                        </a:rPr>
                        <a:t>8.066.993,29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08000" marR="108000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0631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ESTIMACIÓN EVOLUCIÓN DEL ENDEUDAMIENTO </a:t>
            </a:r>
            <a:br>
              <a:rPr lang="es-ES" sz="6000" dirty="0"/>
            </a:br>
            <a:r>
              <a:rPr lang="es-ES" sz="6000" dirty="0"/>
              <a:t>2019-2020 (miles de euros)</a:t>
            </a:r>
            <a:endParaRPr lang="es-ES" sz="4400" dirty="0"/>
          </a:p>
        </p:txBody>
      </p:sp>
      <p:sp>
        <p:nvSpPr>
          <p:cNvPr id="6" name="Triángulo rectángulo 5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025340"/>
              </p:ext>
            </p:extLst>
          </p:nvPr>
        </p:nvGraphicFramePr>
        <p:xfrm>
          <a:off x="4048748" y="5358647"/>
          <a:ext cx="17546141" cy="6585818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13616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9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3126">
                <a:tc>
                  <a:txBody>
                    <a:bodyPr/>
                    <a:lstStyle/>
                    <a:p>
                      <a:pPr algn="l" fontAlgn="b"/>
                      <a:r>
                        <a:rPr lang="es-ES" sz="4200" u="none" strike="noStrike" dirty="0">
                          <a:effectLst/>
                        </a:rPr>
                        <a:t>DEUDA VIVA AL 31-12-2018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4200" u="none" strike="noStrike" dirty="0">
                          <a:effectLst/>
                        </a:rPr>
                        <a:t>6.807.739,13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3126">
                <a:tc>
                  <a:txBody>
                    <a:bodyPr/>
                    <a:lstStyle/>
                    <a:p>
                      <a:pPr algn="l" fontAlgn="b"/>
                      <a:r>
                        <a:rPr lang="es-ES" sz="4200" u="none" strike="noStrike" dirty="0">
                          <a:effectLst/>
                        </a:rPr>
                        <a:t>Operaciones de endeudamiento estimadas 2019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4200" u="none" strike="noStrike" dirty="0">
                          <a:effectLst/>
                        </a:rPr>
                        <a:t>753.900,00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3126">
                <a:tc>
                  <a:txBody>
                    <a:bodyPr/>
                    <a:lstStyle/>
                    <a:p>
                      <a:pPr algn="l" fontAlgn="b"/>
                      <a:r>
                        <a:rPr lang="es-ES" sz="4200" u="none" strike="noStrike">
                          <a:effectLst/>
                        </a:rPr>
                        <a:t>Amortizaciones previstas 2019</a:t>
                      </a:r>
                      <a:endParaRPr lang="es-ES" sz="4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4200" u="none" strike="noStrike" dirty="0">
                          <a:effectLst/>
                        </a:rPr>
                        <a:t>955.937,52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3126">
                <a:tc>
                  <a:txBody>
                    <a:bodyPr/>
                    <a:lstStyle/>
                    <a:p>
                      <a:pPr algn="l" fontAlgn="b"/>
                      <a:r>
                        <a:rPr lang="es-ES" sz="4200" u="none" strike="noStrike" dirty="0">
                          <a:effectLst/>
                        </a:rPr>
                        <a:t>Endeudamiento Neto 2019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4200" u="none" strike="noStrike" dirty="0">
                          <a:effectLst/>
                        </a:rPr>
                        <a:t>-202.037,00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3126">
                <a:tc>
                  <a:txBody>
                    <a:bodyPr/>
                    <a:lstStyle/>
                    <a:p>
                      <a:pPr algn="l" fontAlgn="b"/>
                      <a:r>
                        <a:rPr lang="es-ES" sz="4200" u="none" strike="noStrike" dirty="0">
                          <a:effectLst/>
                        </a:rPr>
                        <a:t>DEUDA VIVA AL 31-12-2019 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4200" u="none" strike="noStrike" dirty="0">
                          <a:effectLst/>
                        </a:rPr>
                        <a:t>6.605.701,61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810">
                <a:tc>
                  <a:txBody>
                    <a:bodyPr/>
                    <a:lstStyle/>
                    <a:p>
                      <a:pPr algn="l" fontAlgn="b"/>
                      <a:r>
                        <a:rPr lang="es-ES" sz="4200" u="none" strike="noStrike" dirty="0">
                          <a:effectLst/>
                        </a:rPr>
                        <a:t>Operaciones de endeudamiento estimadas 2020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4200" u="none" strike="noStrike">
                          <a:effectLst/>
                        </a:rPr>
                        <a:t>1.434.635,09</a:t>
                      </a:r>
                      <a:endParaRPr lang="es-ES" sz="4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3126">
                <a:tc>
                  <a:txBody>
                    <a:bodyPr/>
                    <a:lstStyle/>
                    <a:p>
                      <a:pPr algn="l" fontAlgn="b"/>
                      <a:r>
                        <a:rPr lang="es-ES" sz="4200" u="none" strike="noStrike" dirty="0">
                          <a:effectLst/>
                        </a:rPr>
                        <a:t>Amortizaciones previstas 2020 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4200" u="none" strike="noStrike">
                          <a:effectLst/>
                        </a:rPr>
                        <a:t>1.468.729,39</a:t>
                      </a:r>
                      <a:endParaRPr lang="es-ES" sz="4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3126">
                <a:tc>
                  <a:txBody>
                    <a:bodyPr/>
                    <a:lstStyle/>
                    <a:p>
                      <a:pPr algn="l" fontAlgn="b"/>
                      <a:r>
                        <a:rPr lang="es-ES" sz="4200" u="none" strike="noStrike" dirty="0">
                          <a:effectLst/>
                        </a:rPr>
                        <a:t>Endeudamiento Neto 2020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4200" u="none" strike="noStrike">
                          <a:effectLst/>
                        </a:rPr>
                        <a:t>-34.094,31</a:t>
                      </a:r>
                      <a:endParaRPr lang="es-ES" sz="4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33126">
                <a:tc>
                  <a:txBody>
                    <a:bodyPr/>
                    <a:lstStyle/>
                    <a:p>
                      <a:pPr algn="l" fontAlgn="b"/>
                      <a:r>
                        <a:rPr lang="es-ES" sz="4200" u="none" strike="noStrike" dirty="0">
                          <a:effectLst/>
                        </a:rPr>
                        <a:t>DEUDA VIVA AL 31-12-2020 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4200" u="none" strike="noStrike" dirty="0">
                          <a:effectLst/>
                        </a:rPr>
                        <a:t>6.571.607,30</a:t>
                      </a:r>
                      <a:endParaRPr lang="es-ES" sz="4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8000" marR="108000" marT="36656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998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GASTOS POR CAPÍTULOS</a:t>
            </a:r>
            <a:endParaRPr lang="es-ES" sz="4400" dirty="0"/>
          </a:p>
        </p:txBody>
      </p:sp>
      <p:sp>
        <p:nvSpPr>
          <p:cNvPr id="10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166384"/>
              </p:ext>
            </p:extLst>
          </p:nvPr>
        </p:nvGraphicFramePr>
        <p:xfrm>
          <a:off x="3263802" y="3978474"/>
          <a:ext cx="19370152" cy="7080639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7344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6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6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06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63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0847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 dirty="0">
                          <a:effectLst/>
                        </a:rPr>
                        <a:t>CAPITULOS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 dirty="0">
                          <a:effectLst/>
                        </a:rPr>
                        <a:t>Inicial 19 ajustado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>
                          <a:effectLst/>
                        </a:rPr>
                        <a:t>Proy de Ley 20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>
                          <a:effectLst/>
                        </a:rPr>
                        <a:t>Total 20 - Inic 19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>
                          <a:effectLst/>
                        </a:rPr>
                        <a:t>20/19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pt-BR" sz="2800" u="none" strike="noStrike" dirty="0">
                          <a:effectLst/>
                        </a:rPr>
                        <a:t>CAP. I GASTOS DE PERSONAL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3.152.666.781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3.370.261.146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217.594.365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6,9%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 dirty="0">
                          <a:effectLst/>
                        </a:rPr>
                        <a:t>CAP. II GTOS BIENES CORRIENT. Y SERVICIOS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1.169.089.487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1.180.587.330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11.497.843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1,0%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 dirty="0">
                          <a:effectLst/>
                        </a:rPr>
                        <a:t>CAP. III GASTOS FINANCIEROS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83.344.467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85.849.689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2.505.222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3,0%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 dirty="0">
                          <a:effectLst/>
                        </a:rPr>
                        <a:t>CAP. IV TRANSFERENCIAS CORRIENTES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2.370.360.951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2.422.045.841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51.684.890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2,2%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b="1" u="none" strike="noStrike" dirty="0">
                          <a:effectLst/>
                        </a:rPr>
                        <a:t>TOTAL OPERACIONES CORRIENTES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6.775.461.686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7.058.744.006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283.282.320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4,2%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 dirty="0">
                          <a:effectLst/>
                        </a:rPr>
                        <a:t>CAP. VI  INVERSIONES REALES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519.874.639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538.305.121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18.430.482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3,5%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 dirty="0">
                          <a:effectLst/>
                        </a:rPr>
                        <a:t>CAP. VII TRANSFERENCIAS DE CAPITAL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560.468.509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469.944.163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-90.524.346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-16,2%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b="1" u="none" strike="noStrike" dirty="0">
                          <a:effectLst/>
                        </a:rPr>
                        <a:t>TOTAL OPERACIONES DE CAPITAL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1.080.343.148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1.008.249.284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-72.093.864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>
                          <a:effectLst/>
                        </a:rPr>
                        <a:t>-6,7%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b="1" u="none" strike="noStrike" dirty="0">
                          <a:effectLst/>
                        </a:rPr>
                        <a:t>TOTAL OPERACIONES NO FINANCIEROS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7.855.804.834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>
                          <a:effectLst/>
                        </a:rPr>
                        <a:t>8.066.993.290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211.188.456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2,7%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 dirty="0">
                          <a:effectLst/>
                        </a:rPr>
                        <a:t>CAP. VIII ACTIVOS FINANCIEROS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17.060.607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17.058.507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-2.100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0,0%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 dirty="0">
                          <a:effectLst/>
                        </a:rPr>
                        <a:t>CAP. IX PASIVOS FINANCIEROS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926.865.814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1.485.595.732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558.729.918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60,3%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b="1" u="none" strike="noStrike" dirty="0">
                          <a:effectLst/>
                        </a:rPr>
                        <a:t>TOTAL OPERACIONES FINANCIERAS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943.926.421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1.502.654.239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558.727.818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>
                          <a:effectLst/>
                        </a:rPr>
                        <a:t>59,2%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9998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b="1" u="none" strike="noStrike" dirty="0">
                          <a:effectLst/>
                        </a:rPr>
                        <a:t>TOTAL GASTOS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>
                          <a:effectLst/>
                        </a:rPr>
                        <a:t>8.799.731.255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>
                          <a:effectLst/>
                        </a:rPr>
                        <a:t>9.569.647.529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769.916.274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8,7%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3263803" y="11377767"/>
            <a:ext cx="19370150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Mantenimiento del esfuerzo inversor</a:t>
            </a:r>
            <a:r>
              <a:rPr lang="es-ES" sz="3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Comunidad Autónoma, con 1.008 millones de euros</a:t>
            </a:r>
            <a:endParaRPr lang="es-ES" sz="28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2188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26</a:t>
            </a:fld>
            <a:endParaRPr lang="ru-RU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GASTOS CONSOLIDADOS POR SECCIONES </a:t>
            </a:r>
            <a:r>
              <a:rPr lang="es-ES" sz="4400" dirty="0"/>
              <a:t>(1)</a:t>
            </a:r>
          </a:p>
        </p:txBody>
      </p:sp>
      <p:sp>
        <p:nvSpPr>
          <p:cNvPr id="10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3076760" y="4175320"/>
          <a:ext cx="19772042" cy="7790055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56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9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1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1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14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514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7652">
                <a:tc>
                  <a:txBody>
                    <a:bodyPr/>
                    <a:lstStyle/>
                    <a:p>
                      <a:pPr algn="ctr" fontAlgn="ctr"/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243864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u="none" strike="noStrike" dirty="0">
                          <a:effectLst/>
                        </a:rPr>
                        <a:t>SECCIÓN - ORGANISMO 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>
                          <a:effectLst/>
                        </a:rPr>
                        <a:t>Inicial 19 ajustado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 err="1">
                          <a:effectLst/>
                        </a:rPr>
                        <a:t>Proy</a:t>
                      </a:r>
                      <a:r>
                        <a:rPr lang="es-ES" sz="2400" u="none" strike="noStrike" dirty="0">
                          <a:effectLst/>
                        </a:rPr>
                        <a:t> de Ley 20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Total 20 - Inic 19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20/19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01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PARLAMENTO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31.404.166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31.975.687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571.521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1,8%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05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DEUDA PÚBLICA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80.725.856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83.644.033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2.918.177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3,6%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06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PRESIDENCIA DEL GOBIERNO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22.860.535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24.480.037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1.619.502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7,1%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08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CONSEJERÍA DE ADMINISTRACIONES PÚBLICAS, JUSTICIA Y SEGURIDAD. 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275.550.285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286.945.139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11.394.854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4,1%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10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HACIENDA, PRESUPUESTOS Y ASUNTOS EUROPEOS.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63.551.302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70.103.508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6.552.206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10,3%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11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OBRAS PÚBLICAS, TRANSPORTES Y VIVIENDA.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362.349.742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288.814.423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-73.535.319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-20,3%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62927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12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TRANSICIÓN ECOLÓGICA, LUCHA CONTRA EL CAMBIO CLIMÁTICO Y PLANIFICACIÓN TERRITORIAL.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116.842.936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132.348.843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15.505.907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13,3%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13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AGRICULTURA, GANADERÍA Y PESCA.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88.900.374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99.215.067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10.314.693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11,6%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14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SANIDAD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4.045.211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4.050.072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4.861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0,1%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15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ECONOMÍA, CONOCIMIENTO Y EMPLEO.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75.588.177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81.765.993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6.177.816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8,2%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16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TURISMO, INDUSTRIA Y COMERCIO.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97.521.010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104.579.133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7.058.123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 dirty="0">
                          <a:effectLst/>
                        </a:rPr>
                        <a:t>7,2%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18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EDUCACIÓN, UNIVERSIDADES, CULTURA Y DEPORTES.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1.752.835.413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1.878.064.341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125.228.928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7,1%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19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 dirty="0">
                          <a:effectLst/>
                        </a:rPr>
                        <a:t>DIVERSAS CONSEJERÍAS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260.858.260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170.858.258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-90.000.002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-34,5%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87652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20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TRANSFERENCIAS A CORPORACIONES LOCALES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702.696.446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650.760.986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-51.935.460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 dirty="0">
                          <a:effectLst/>
                        </a:rPr>
                        <a:t>-7,4%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674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27</a:t>
            </a:fld>
            <a:endParaRPr lang="ru-RU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GASTOS CONSOLIDADOS POR SECCIONES </a:t>
            </a:r>
            <a:r>
              <a:rPr lang="es-ES" sz="4400" dirty="0"/>
              <a:t>(y 2)</a:t>
            </a:r>
            <a:br>
              <a:rPr lang="es-ES" sz="6000" dirty="0"/>
            </a:br>
            <a:endParaRPr lang="es-ES" sz="4400" dirty="0"/>
          </a:p>
        </p:txBody>
      </p:sp>
      <p:sp>
        <p:nvSpPr>
          <p:cNvPr id="10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/>
          </p:nvPr>
        </p:nvGraphicFramePr>
        <p:xfrm>
          <a:off x="3076760" y="4175316"/>
          <a:ext cx="19772042" cy="7790058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567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99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14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1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14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514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781">
                <a:tc>
                  <a:txBody>
                    <a:bodyPr/>
                    <a:lstStyle/>
                    <a:p>
                      <a:pPr algn="ctr" fontAlgn="ctr"/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243864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u="none" strike="noStrike" dirty="0">
                          <a:effectLst/>
                        </a:rPr>
                        <a:t>SECCIÓN - ORGANISMO 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>
                          <a:effectLst/>
                        </a:rPr>
                        <a:t>Inicial 19 ajustado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 err="1">
                          <a:effectLst/>
                        </a:rPr>
                        <a:t>Proy</a:t>
                      </a:r>
                      <a:r>
                        <a:rPr lang="es-ES" sz="2400" u="none" strike="noStrike" dirty="0">
                          <a:effectLst/>
                        </a:rPr>
                        <a:t> de Ley 20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Total 20 - Inic 19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20/19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23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DERECHOS SOCIALES, IGUALDAD, DIVERSIDAD Y JUVENTUD.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462.559.758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506.969.486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44.409.728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 dirty="0">
                          <a:effectLst/>
                        </a:rPr>
                        <a:t>9,6%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39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SERVICIO CANARIO DE LA SALUD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3.005.894.335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3.140.359.893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134.465.558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 dirty="0">
                          <a:effectLst/>
                        </a:rPr>
                        <a:t>4,5%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41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AG. CAN. DE CALIDAD UNIVERSITARIA  Y EVAL. EDUCAT.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2.412.164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1.291.175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-1.120.989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-46,5%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42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AGENCIA CANARIA DE PROTECCIÓN DEL MEDIO NATURAL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6.582.501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6.687.547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105.046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1,6%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43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INSTITUTO CANARIO DE ADMINISTRACIÓN PÚBLICA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2.615.168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2.678.843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63.675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2,4%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44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INSTITUTO CANARIO DE CALIDAD AGROALIMENTARIA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4.581.197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5.017.185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435.988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9,5%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45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INSTITUT0 CANARIO DE ESTADÍSTICA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2.671.838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3.362.687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690.849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25,9%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46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INSTITUTO CANARIO DE HEMODONACIÓN Y HEMOTERAPIA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2.862.697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2.871.096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8.399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0,3%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47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INSTITUTO CANARIO DE INVESTIGACIONES AGRARIAS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7.283.454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8.237.911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954.457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13,1%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48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INSTITUTO CANARIO DE IGUALDAD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9.991.994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11.001.090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1.009.096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10,1%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49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INSTITUTO CANARIO DE LA VIVIENDA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79.411.881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94.881.432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15.469.551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19,5%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50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SERVICIO CANARIO DE EMPLEO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234.737.717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273.453.172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38.715.455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16,5%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70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CONSEJO ECONÓMICO Y SOCIAL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791.037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796.901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5.864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0,7%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71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RADIOTELEVISIÓN CANARIA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50.391.505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50.430.706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39.201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0,1%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72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AGENCIA TRIBUTARIA CANARIA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47.137.875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51.173.646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4.035.771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8,6%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>
                          <a:effectLst/>
                        </a:rPr>
                        <a:t>80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400" u="none" strike="noStrike" dirty="0">
                          <a:effectLst/>
                        </a:rPr>
                        <a:t>CONSORCIO EL RINCÓN (LA OROTAVA)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>
                          <a:effectLst/>
                        </a:rPr>
                        <a:t>150.000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175.000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u="none" strike="noStrike" dirty="0">
                          <a:effectLst/>
                        </a:rPr>
                        <a:t>25.000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16,7%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2781">
                <a:tc>
                  <a:txBody>
                    <a:bodyPr/>
                    <a:lstStyle/>
                    <a:p>
                      <a:pPr algn="ctr" fontAlgn="ctr"/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43864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u="none" strike="noStrike" dirty="0">
                          <a:effectLst/>
                        </a:rPr>
                        <a:t>TOTAL GASTO NO FINANCIERO 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b="1" u="none" strike="noStrike" dirty="0">
                          <a:effectLst/>
                        </a:rPr>
                        <a:t>7.855.804.834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b="1" u="none" strike="noStrike" dirty="0">
                          <a:effectLst/>
                        </a:rPr>
                        <a:t>8.066.993.290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2400" b="1" u="none" strike="noStrike" dirty="0">
                          <a:effectLst/>
                        </a:rPr>
                        <a:t>211.188.456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2,7%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0156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28</a:t>
            </a:fld>
            <a:endParaRPr lang="ru-RU" dirty="0"/>
          </a:p>
        </p:txBody>
      </p:sp>
      <p:sp>
        <p:nvSpPr>
          <p:cNvPr id="5" name="Marcador de texto 3"/>
          <p:cNvSpPr txBox="1">
            <a:spLocks/>
          </p:cNvSpPr>
          <p:nvPr/>
        </p:nvSpPr>
        <p:spPr>
          <a:xfrm>
            <a:off x="5352034" y="4194498"/>
            <a:ext cx="17209912" cy="8136904"/>
          </a:xfrm>
          <a:prstGeom prst="rect">
            <a:avLst/>
          </a:prstGeom>
        </p:spPr>
        <p:txBody>
          <a:bodyPr/>
          <a:lstStyle>
            <a:lvl1pPr marL="914492" indent="-914492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800" b="0" i="0" kern="120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  <a:lvl2pPr marL="1981398" indent="-762077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305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62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948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6271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59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91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423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4400" b="1" dirty="0">
                <a:solidFill>
                  <a:srgbClr val="0070C0"/>
                </a:solidFill>
              </a:rPr>
              <a:t>6.051 MILLONES de euros en 2020</a:t>
            </a:r>
          </a:p>
          <a:p>
            <a:pPr marL="0" indent="0">
              <a:buNone/>
            </a:pPr>
            <a:r>
              <a:rPr lang="es-ES" sz="4400" dirty="0">
                <a:solidFill>
                  <a:schemeClr val="bg1">
                    <a:lumMod val="50000"/>
                  </a:schemeClr>
                </a:solidFill>
              </a:rPr>
              <a:t>5.699 millones en 2019 </a:t>
            </a:r>
          </a:p>
          <a:p>
            <a:pPr marL="0" indent="0">
              <a:buNone/>
            </a:pPr>
            <a:r>
              <a:rPr lang="es-ES" sz="4400" b="1" dirty="0">
                <a:solidFill>
                  <a:schemeClr val="bg1">
                    <a:lumMod val="50000"/>
                  </a:schemeClr>
                </a:solidFill>
              </a:rPr>
              <a:t>(+352 MILLONES) </a:t>
            </a:r>
          </a:p>
          <a:p>
            <a:pPr marL="0" indent="0">
              <a:buNone/>
            </a:pPr>
            <a:endParaRPr lang="es-ES" sz="44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s-ES" sz="4400" dirty="0">
                <a:solidFill>
                  <a:schemeClr val="bg1">
                    <a:lumMod val="50000"/>
                  </a:schemeClr>
                </a:solidFill>
              </a:rPr>
              <a:t>El gasto social crece un 6,1% mientras que el presupuesto total de gasto no financiero lo hace un 2,7%</a:t>
            </a:r>
            <a:endParaRPr lang="es-ES" sz="4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s-ES" sz="4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ES" sz="4400" b="1" dirty="0">
                <a:solidFill>
                  <a:srgbClr val="0070C0"/>
                </a:solidFill>
              </a:rPr>
              <a:t>2020: Las políticas sociales copan el 75% del total del gasto no financiero</a:t>
            </a:r>
          </a:p>
          <a:p>
            <a:pPr marL="0" indent="0">
              <a:buNone/>
            </a:pPr>
            <a:r>
              <a:rPr lang="es-ES" sz="4400" b="1" dirty="0">
                <a:solidFill>
                  <a:schemeClr val="bg1">
                    <a:lumMod val="50000"/>
                  </a:schemeClr>
                </a:solidFill>
              </a:rPr>
              <a:t>2019: Las políticas sociales se situaron en el </a:t>
            </a:r>
            <a:r>
              <a:rPr lang="es-ES" sz="4400" dirty="0">
                <a:solidFill>
                  <a:schemeClr val="bg1">
                    <a:lumMod val="50000"/>
                  </a:schemeClr>
                </a:solidFill>
              </a:rPr>
              <a:t>72,5%  del gasto no financiero</a:t>
            </a:r>
          </a:p>
          <a:p>
            <a:pPr marL="0" indent="0">
              <a:buNone/>
            </a:pPr>
            <a:endParaRPr lang="es-ES" sz="4400" b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sz="4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MAYOR COMPROMISO SOCIAL</a:t>
            </a:r>
            <a:endParaRPr lang="es-ES" sz="4400" dirty="0"/>
          </a:p>
        </p:txBody>
      </p:sp>
      <p:sp>
        <p:nvSpPr>
          <p:cNvPr id="10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778" y="4194498"/>
            <a:ext cx="1017425" cy="1007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8096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PRESUPUESTOS POR POLÍTICAS </a:t>
            </a:r>
            <a:r>
              <a:rPr lang="es-ES" sz="4400" dirty="0"/>
              <a:t>(1)</a:t>
            </a:r>
          </a:p>
        </p:txBody>
      </p:sp>
      <p:sp>
        <p:nvSpPr>
          <p:cNvPr id="10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655262"/>
              </p:ext>
            </p:extLst>
          </p:nvPr>
        </p:nvGraphicFramePr>
        <p:xfrm>
          <a:off x="3023108" y="4194498"/>
          <a:ext cx="19734881" cy="7012680"/>
        </p:xfrm>
        <a:graphic>
          <a:graphicData uri="http://schemas.openxmlformats.org/drawingml/2006/table">
            <a:tbl>
              <a:tblPr firstRow="1">
                <a:tableStyleId>{0660B408-B3CF-4A94-85FC-2B1E0A45F4A2}</a:tableStyleId>
              </a:tblPr>
              <a:tblGrid>
                <a:gridCol w="9590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4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9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46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1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45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5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5721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>
                          <a:effectLst/>
                        </a:rPr>
                        <a:t>POLITICAS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>
                          <a:effectLst/>
                        </a:rPr>
                        <a:t>INICIAL AJUSTADO</a:t>
                      </a:r>
                      <a:br>
                        <a:rPr lang="es-ES" sz="2400" u="none" strike="noStrike" dirty="0">
                          <a:effectLst/>
                        </a:rPr>
                      </a:br>
                      <a:r>
                        <a:rPr lang="es-ES" sz="2400" u="none" strike="noStrike" dirty="0">
                          <a:effectLst/>
                        </a:rPr>
                        <a:t>2019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>
                          <a:effectLst/>
                        </a:rPr>
                        <a:t>% s/ TOTAL 2019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>
                          <a:effectLst/>
                        </a:rPr>
                        <a:t>PROYECTO DE LEY 2020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>
                          <a:effectLst/>
                        </a:rPr>
                        <a:t>% s/ TOTAL 2020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>
                          <a:effectLst/>
                        </a:rPr>
                        <a:t>2020-2019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400" u="none" strike="noStrike" dirty="0">
                          <a:effectLst/>
                        </a:rPr>
                        <a:t>% </a:t>
                      </a:r>
                      <a:r>
                        <a:rPr lang="es-ES" sz="2400" u="none" strike="noStrike" dirty="0" err="1">
                          <a:effectLst/>
                        </a:rPr>
                        <a:t>var</a:t>
                      </a:r>
                      <a:r>
                        <a:rPr lang="es-ES" sz="2400" u="none" strike="noStrike" dirty="0">
                          <a:effectLst/>
                        </a:rPr>
                        <a:t> 20/19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 dirty="0">
                          <a:effectLst/>
                        </a:rPr>
                        <a:t>ADMINISTRACIÓN GENERAL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411.815.021 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5,24%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435.357.710 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5,40%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23.542.689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5,7%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GOBIERNO Y ADMINISTRACIÓN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345.199.271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4,39%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362.251.288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4,49%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17.052.017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 dirty="0">
                          <a:effectLst/>
                        </a:rPr>
                        <a:t>4,9%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ADMINISTRACIÓN ELECTRÓNICA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60.346.350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0,77%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66.720.323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0,83%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6.373.973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10,6%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RACIONALIZACIÓN Y MODERNIZACIÓN ADMINISTRATIVA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6.269.400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0,08%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6.386.099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0,08%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116.699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1,9%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 dirty="0">
                          <a:effectLst/>
                        </a:rPr>
                        <a:t>SERVICIOS PÚBLICOS BÁSICOS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190.228.404 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2,42%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197.493.902 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>
                          <a:effectLst/>
                        </a:rPr>
                        <a:t>2,45%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>
                          <a:effectLst/>
                        </a:rPr>
                        <a:t>7.265.498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3,8%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JUSTICIA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160.041.689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2,04%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166.247.661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2,06%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6.205.972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 dirty="0">
                          <a:effectLst/>
                        </a:rPr>
                        <a:t>3,9%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SEGURIDAD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30.186.715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0,38%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31.246.241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0,39%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1.059.526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 dirty="0">
                          <a:effectLst/>
                        </a:rPr>
                        <a:t>3,5%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0344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b="1" u="none" strike="noStrike" dirty="0">
                          <a:effectLst/>
                        </a:rPr>
                        <a:t>PRODUCCIÓN Y PROMOCIÓN DE BIENES Y SERVICIOS SOCIALES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5.509.120.049 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70,13%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5.854.029.199 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>
                          <a:effectLst/>
                        </a:rPr>
                        <a:t>72,57%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>
                          <a:effectLst/>
                        </a:rPr>
                        <a:t>344.909.150</a:t>
                      </a:r>
                      <a:endParaRPr lang="es-E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b="1" u="none" strike="noStrike" dirty="0">
                          <a:effectLst/>
                        </a:rPr>
                        <a:t>6,3%</a:t>
                      </a:r>
                      <a:endParaRPr lang="es-E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ASISTENCIA SANITARIA Y SALUD PÚBLICA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2.951.321.959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37,57%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3.079.805.518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38,18%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128.483.559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4,4%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ACCION SOCIAL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471.535.788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6,00%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513.971.530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6,37%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42.435.742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9,0%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EMPLEO Y FORMACION PROFESIONAL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260.956.504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3,32%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294.677.322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3,65%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33.720.818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12,9%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VIVIENDA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79.324.471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1,01%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94.799.930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1,18%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15.475.459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19,5%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>
                          <a:effectLst/>
                        </a:rPr>
                        <a:t>EDUCACIÓN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1.708.509.446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21,75%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1.828.234.616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22,66%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119.725.170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7,0%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54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2400" u="none" strike="noStrike" dirty="0">
                          <a:effectLst/>
                        </a:rPr>
                        <a:t>CULTURA Y DEPORTES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 dirty="0">
                          <a:effectLst/>
                        </a:rPr>
                        <a:t>37.471.881 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0,48%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42.540.283 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0,53%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>
                          <a:effectLst/>
                        </a:rPr>
                        <a:t>5.068.402</a:t>
                      </a:r>
                      <a:endParaRPr lang="es-E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400" u="none" strike="noStrike" dirty="0">
                          <a:effectLst/>
                        </a:rPr>
                        <a:t>13,5%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ítulo 1"/>
          <p:cNvSpPr txBox="1">
            <a:spLocks noGrp="1"/>
          </p:cNvSpPr>
          <p:nvPr>
            <p:ph type="title"/>
          </p:nvPr>
        </p:nvSpPr>
        <p:spPr>
          <a:xfrm>
            <a:off x="3665531" y="2629574"/>
            <a:ext cx="11859425" cy="736995"/>
          </a:xfrm>
          <a:prstGeom prst="rect">
            <a:avLst/>
          </a:prstGeom>
        </p:spPr>
        <p:txBody>
          <a:bodyPr/>
          <a:lstStyle>
            <a:lvl1pPr algn="l" defTabSz="1975301">
              <a:tabLst>
                <a:tab pos="2933700" algn="l"/>
              </a:tabLst>
              <a:defRPr sz="4300" spc="200"/>
            </a:lvl1pPr>
          </a:lstStyle>
          <a:p>
            <a:r>
              <a:t>CONTEXTO ECONÓMICO Y POLÍTICO</a:t>
            </a:r>
          </a:p>
        </p:txBody>
      </p:sp>
      <p:sp>
        <p:nvSpPr>
          <p:cNvPr id="112" name="Marcador de número de diapositiva 3"/>
          <p:cNvSpPr txBox="1">
            <a:spLocks noGrp="1"/>
          </p:cNvSpPr>
          <p:nvPr>
            <p:ph type="sldNum" sz="quarter" idx="4294967295"/>
          </p:nvPr>
        </p:nvSpPr>
        <p:spPr>
          <a:xfrm>
            <a:off x="23377178" y="11966502"/>
            <a:ext cx="1029954" cy="21489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>
            <a:lvl1pPr>
              <a:defRPr>
                <a:solidFill>
                  <a:srgbClr val="D4D4D4"/>
                </a:solidFill>
              </a:defRPr>
            </a:lvl1pPr>
          </a:lstStyle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113" name="Marcador de texto 7"/>
          <p:cNvSpPr txBox="1">
            <a:spLocks noGrp="1"/>
          </p:cNvSpPr>
          <p:nvPr>
            <p:ph type="body" sz="quarter" idx="4294967295"/>
          </p:nvPr>
        </p:nvSpPr>
        <p:spPr>
          <a:xfrm>
            <a:off x="3047975" y="7511118"/>
            <a:ext cx="7783177" cy="4461372"/>
          </a:xfrm>
          <a:prstGeom prst="rect">
            <a:avLst/>
          </a:prstGeom>
        </p:spPr>
        <p:txBody>
          <a:bodyPr/>
          <a:lstStyle/>
          <a:p>
            <a:pPr marL="0" indent="0" algn="ctr" defTabSz="2121833">
              <a:spcBef>
                <a:spcPts val="700"/>
              </a:spcBef>
              <a:buNone/>
              <a:defRPr sz="3100" b="1">
                <a:solidFill>
                  <a:srgbClr val="0070C0"/>
                </a:solidFill>
              </a:defRPr>
            </a:pPr>
            <a:r>
              <a:rPr dirty="0"/>
              <a:t>A </a:t>
            </a:r>
            <a:r>
              <a:rPr dirty="0" err="1"/>
              <a:t>nivel</a:t>
            </a:r>
            <a:r>
              <a:rPr dirty="0"/>
              <a:t> </a:t>
            </a:r>
            <a:r>
              <a:rPr dirty="0" err="1"/>
              <a:t>internacional</a:t>
            </a:r>
            <a:r>
              <a:rPr dirty="0"/>
              <a:t>:</a:t>
            </a:r>
          </a:p>
          <a:p>
            <a:pPr marL="0" indent="0" algn="ctr" defTabSz="2121833">
              <a:buNone/>
            </a:pPr>
            <a:r>
              <a:rPr sz="3200" dirty="0" err="1"/>
              <a:t>Efervescencia</a:t>
            </a:r>
            <a:r>
              <a:rPr sz="3200" dirty="0"/>
              <a:t> de las </a:t>
            </a:r>
            <a:r>
              <a:rPr sz="3200" dirty="0" err="1"/>
              <a:t>políticas</a:t>
            </a:r>
            <a:r>
              <a:rPr sz="3200" dirty="0"/>
              <a:t> </a:t>
            </a:r>
            <a:r>
              <a:rPr sz="3200" dirty="0" err="1"/>
              <a:t>comerciales</a:t>
            </a:r>
            <a:r>
              <a:rPr sz="3200" dirty="0"/>
              <a:t> </a:t>
            </a:r>
            <a:r>
              <a:rPr sz="3200" dirty="0" err="1"/>
              <a:t>proteccionistas</a:t>
            </a:r>
            <a:r>
              <a:rPr sz="3200" dirty="0"/>
              <a:t>. Guerra de </a:t>
            </a:r>
            <a:r>
              <a:rPr sz="3200" dirty="0" err="1"/>
              <a:t>aranceles</a:t>
            </a:r>
            <a:r>
              <a:rPr sz="3200" dirty="0"/>
              <a:t>. </a:t>
            </a:r>
            <a:r>
              <a:rPr sz="3200" dirty="0" err="1"/>
              <a:t>Ralentización</a:t>
            </a:r>
            <a:r>
              <a:rPr sz="3200" dirty="0"/>
              <a:t> del </a:t>
            </a:r>
            <a:r>
              <a:rPr sz="3200" dirty="0" err="1"/>
              <a:t>crecimiento</a:t>
            </a:r>
            <a:r>
              <a:rPr sz="3200" dirty="0"/>
              <a:t> </a:t>
            </a:r>
            <a:r>
              <a:rPr sz="3200" dirty="0" err="1"/>
              <a:t>mundial</a:t>
            </a:r>
            <a:r>
              <a:rPr sz="3200" dirty="0"/>
              <a:t>. </a:t>
            </a:r>
          </a:p>
          <a:p>
            <a:pPr marL="0" indent="0" algn="ctr" defTabSz="2121833">
              <a:buNone/>
            </a:pPr>
            <a:r>
              <a:rPr sz="3200" dirty="0"/>
              <a:t> </a:t>
            </a:r>
          </a:p>
          <a:p>
            <a:pPr marL="0" indent="0" algn="ctr" defTabSz="2121833">
              <a:buNone/>
              <a:defRPr b="1"/>
            </a:pPr>
            <a:r>
              <a:rPr sz="3200" dirty="0"/>
              <a:t>Crisis de la Unión </a:t>
            </a:r>
            <a:r>
              <a:rPr sz="3200" dirty="0" err="1"/>
              <a:t>Europea</a:t>
            </a:r>
            <a:r>
              <a:rPr sz="3200" dirty="0"/>
              <a:t>: </a:t>
            </a:r>
            <a:r>
              <a:rPr sz="3200" b="0" dirty="0"/>
              <a:t>Brexit. </a:t>
            </a:r>
          </a:p>
          <a:p>
            <a:pPr marL="0" indent="0" algn="ctr" defTabSz="2121833">
              <a:buNone/>
            </a:pPr>
            <a:r>
              <a:rPr sz="3200" dirty="0" err="1"/>
              <a:t>Desaceleración</a:t>
            </a:r>
            <a:r>
              <a:rPr sz="3200" dirty="0"/>
              <a:t> </a:t>
            </a:r>
            <a:r>
              <a:rPr sz="3200" dirty="0" err="1"/>
              <a:t>económica</a:t>
            </a:r>
            <a:r>
              <a:rPr sz="3200" dirty="0"/>
              <a:t>, </a:t>
            </a:r>
            <a:r>
              <a:rPr sz="3200" dirty="0" err="1"/>
              <a:t>especialmente</a:t>
            </a:r>
            <a:r>
              <a:rPr sz="3200" dirty="0"/>
              <a:t> </a:t>
            </a:r>
            <a:r>
              <a:rPr sz="3200" dirty="0" err="1"/>
              <a:t>en</a:t>
            </a:r>
            <a:r>
              <a:rPr sz="3200" dirty="0"/>
              <a:t> </a:t>
            </a:r>
            <a:r>
              <a:rPr sz="3200" dirty="0" err="1"/>
              <a:t>Alemania</a:t>
            </a:r>
            <a:endParaRPr sz="3200" dirty="0"/>
          </a:p>
        </p:txBody>
      </p:sp>
      <p:sp>
        <p:nvSpPr>
          <p:cNvPr id="114" name="Marcador de texto 8"/>
          <p:cNvSpPr>
            <a:spLocks noGrp="1"/>
          </p:cNvSpPr>
          <p:nvPr>
            <p:ph type="body" idx="4294967295"/>
          </p:nvPr>
        </p:nvSpPr>
        <p:spPr>
          <a:xfrm>
            <a:off x="11899632" y="7511118"/>
            <a:ext cx="5261713" cy="467741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indent="0" algn="ctr">
              <a:spcBef>
                <a:spcPts val="800"/>
              </a:spcBef>
              <a:buNone/>
              <a:defRPr sz="3600" b="1">
                <a:solidFill>
                  <a:srgbClr val="0070C0"/>
                </a:solidFill>
              </a:defRPr>
            </a:pPr>
            <a:r>
              <a:rPr dirty="0"/>
              <a:t>A </a:t>
            </a:r>
            <a:r>
              <a:rPr dirty="0" err="1"/>
              <a:t>nivel</a:t>
            </a:r>
            <a:r>
              <a:rPr dirty="0"/>
              <a:t> </a:t>
            </a:r>
            <a:r>
              <a:rPr dirty="0" err="1"/>
              <a:t>estatal</a:t>
            </a:r>
            <a:r>
              <a:rPr dirty="0"/>
              <a:t>: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sz="3200" dirty="0" err="1"/>
              <a:t>Gobierno</a:t>
            </a:r>
            <a:r>
              <a:rPr sz="3200" dirty="0"/>
              <a:t> </a:t>
            </a:r>
            <a:r>
              <a:rPr sz="3200" dirty="0" err="1"/>
              <a:t>en</a:t>
            </a:r>
            <a:r>
              <a:rPr sz="3200" dirty="0"/>
              <a:t> </a:t>
            </a:r>
            <a:r>
              <a:rPr sz="3200" dirty="0" err="1"/>
              <a:t>funciones</a:t>
            </a:r>
            <a:r>
              <a:rPr sz="3200" dirty="0"/>
              <a:t>. </a:t>
            </a:r>
          </a:p>
          <a:p>
            <a:pPr algn="ctr">
              <a:spcBef>
                <a:spcPts val="500"/>
              </a:spcBef>
              <a:buFont typeface="Arial"/>
            </a:pPr>
            <a:endParaRPr sz="3200" dirty="0"/>
          </a:p>
          <a:p>
            <a:pPr marL="0" indent="0" algn="ctr">
              <a:lnSpc>
                <a:spcPct val="100000"/>
              </a:lnSpc>
              <a:buNone/>
            </a:pPr>
            <a:r>
              <a:rPr sz="3200" dirty="0" err="1"/>
              <a:t>Inexistencia</a:t>
            </a:r>
            <a:r>
              <a:rPr sz="3200" dirty="0"/>
              <a:t> de </a:t>
            </a:r>
            <a:r>
              <a:rPr sz="3200" dirty="0" err="1"/>
              <a:t>Presupuestos</a:t>
            </a:r>
            <a:r>
              <a:rPr sz="3200" dirty="0"/>
              <a:t> </a:t>
            </a:r>
            <a:r>
              <a:rPr sz="3200" dirty="0" err="1"/>
              <a:t>Generales</a:t>
            </a:r>
            <a:r>
              <a:rPr sz="3200" dirty="0"/>
              <a:t> del Estado y </a:t>
            </a:r>
            <a:r>
              <a:rPr sz="3200" dirty="0" err="1"/>
              <a:t>falta</a:t>
            </a:r>
            <a:r>
              <a:rPr sz="3200" dirty="0"/>
              <a:t> de </a:t>
            </a:r>
            <a:r>
              <a:rPr sz="3200" dirty="0" err="1"/>
              <a:t>información</a:t>
            </a:r>
            <a:r>
              <a:rPr sz="3200" dirty="0"/>
              <a:t> </a:t>
            </a:r>
            <a:r>
              <a:rPr sz="3200" dirty="0" err="1"/>
              <a:t>precisa</a:t>
            </a:r>
            <a:r>
              <a:rPr sz="3200" dirty="0"/>
              <a:t> para la </a:t>
            </a:r>
            <a:r>
              <a:rPr sz="3200" dirty="0" err="1"/>
              <a:t>elaboración</a:t>
            </a:r>
            <a:r>
              <a:rPr sz="3200" dirty="0"/>
              <a:t> de </a:t>
            </a:r>
            <a:r>
              <a:rPr sz="3200" dirty="0" err="1"/>
              <a:t>los</a:t>
            </a:r>
            <a:r>
              <a:rPr sz="3200" dirty="0"/>
              <a:t> </a:t>
            </a:r>
            <a:r>
              <a:rPr sz="3200" dirty="0" err="1"/>
              <a:t>Presupuestos</a:t>
            </a:r>
            <a:r>
              <a:rPr sz="3200" dirty="0"/>
              <a:t> </a:t>
            </a:r>
            <a:r>
              <a:rPr sz="3200" dirty="0" err="1"/>
              <a:t>autonómicos</a:t>
            </a:r>
            <a:r>
              <a:rPr sz="3200" dirty="0"/>
              <a:t>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sz="3200" dirty="0" err="1"/>
              <a:t>Convocatoria</a:t>
            </a:r>
            <a:r>
              <a:rPr sz="3200" dirty="0"/>
              <a:t> electoral.</a:t>
            </a:r>
          </a:p>
        </p:txBody>
      </p:sp>
      <p:sp>
        <p:nvSpPr>
          <p:cNvPr id="115" name="Marcador de texto 9"/>
          <p:cNvSpPr>
            <a:spLocks noGrp="1"/>
          </p:cNvSpPr>
          <p:nvPr>
            <p:ph type="body" idx="4294967295"/>
          </p:nvPr>
        </p:nvSpPr>
        <p:spPr>
          <a:xfrm>
            <a:off x="17844987" y="7511117"/>
            <a:ext cx="4830755" cy="23764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pPr marL="0" indent="0" algn="ctr">
              <a:spcBef>
                <a:spcPts val="800"/>
              </a:spcBef>
              <a:buNone/>
              <a:defRPr sz="3600" b="1">
                <a:solidFill>
                  <a:srgbClr val="0070C0"/>
                </a:solidFill>
              </a:defRPr>
            </a:pPr>
            <a:r>
              <a:rPr dirty="0"/>
              <a:t>A </a:t>
            </a:r>
            <a:r>
              <a:rPr dirty="0" err="1"/>
              <a:t>nivel</a:t>
            </a:r>
            <a:r>
              <a:rPr dirty="0"/>
              <a:t> </a:t>
            </a:r>
            <a:r>
              <a:rPr dirty="0" err="1"/>
              <a:t>canario</a:t>
            </a:r>
            <a:r>
              <a:rPr dirty="0"/>
              <a:t>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sz="3200" dirty="0" err="1"/>
              <a:t>Desaceleración</a:t>
            </a:r>
            <a:r>
              <a:rPr sz="3200" dirty="0"/>
              <a:t> </a:t>
            </a:r>
            <a:br>
              <a:rPr sz="3200" dirty="0"/>
            </a:br>
            <a:r>
              <a:rPr sz="3200" dirty="0" err="1"/>
              <a:t>económica</a:t>
            </a:r>
            <a:r>
              <a:rPr sz="3200" dirty="0"/>
              <a:t>. </a:t>
            </a:r>
            <a:endParaRPr lang="es-ES" sz="3200" dirty="0"/>
          </a:p>
          <a:p>
            <a:pPr marL="0" indent="0" algn="ctr">
              <a:lnSpc>
                <a:spcPct val="100000"/>
              </a:lnSpc>
              <a:buNone/>
            </a:pPr>
            <a:endParaRPr lang="es-ES" sz="3200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s-ES" sz="3200" dirty="0"/>
              <a:t>Necesidad de consolidación del incremento del  gasto del Capítulo 1 decretado por el anterior Ejecutivo</a:t>
            </a:r>
          </a:p>
          <a:p>
            <a:pPr marL="0" indent="0" algn="ctr">
              <a:lnSpc>
                <a:spcPct val="100000"/>
              </a:lnSpc>
              <a:buNone/>
            </a:pPr>
            <a:endParaRPr sz="3200" dirty="0"/>
          </a:p>
        </p:txBody>
      </p:sp>
      <p:pic>
        <p:nvPicPr>
          <p:cNvPr id="116" name="Imagen 10" descr="Imagen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779609" y="4267132"/>
            <a:ext cx="4999844" cy="27837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Imagen 11" descr="Imagen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840809" y="4406263"/>
            <a:ext cx="3559449" cy="264463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Imagen 12" descr="Imagen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277996" y="4267131"/>
            <a:ext cx="5592124" cy="2922905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riángulo rectángulo 17"/>
          <p:cNvSpPr/>
          <p:nvPr/>
        </p:nvSpPr>
        <p:spPr>
          <a:xfrm>
            <a:off x="3047975" y="2682852"/>
            <a:ext cx="648116" cy="648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F6DCB"/>
          </a:solidFill>
          <a:ln w="12700">
            <a:miter lim="400000"/>
          </a:ln>
        </p:spPr>
        <p:txBody>
          <a:bodyPr lIns="45721" tIns="45721" rIns="45721" bIns="45721" anchor="ctr"/>
          <a:lstStyle/>
          <a:p>
            <a:pPr algn="ctr">
              <a:defRPr>
                <a:solidFill>
                  <a:srgbClr val="0069E5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88602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30</a:t>
            </a:fld>
            <a:endParaRPr lang="ru-RU" dirty="0"/>
          </a:p>
        </p:txBody>
      </p:sp>
      <p:sp>
        <p:nvSpPr>
          <p:cNvPr id="5" name="Marcador de texto 3"/>
          <p:cNvSpPr txBox="1">
            <a:spLocks/>
          </p:cNvSpPr>
          <p:nvPr/>
        </p:nvSpPr>
        <p:spPr>
          <a:xfrm>
            <a:off x="4127898" y="4482530"/>
            <a:ext cx="18290032" cy="6624736"/>
          </a:xfrm>
          <a:prstGeom prst="rect">
            <a:avLst/>
          </a:prstGeom>
        </p:spPr>
        <p:txBody>
          <a:bodyPr/>
          <a:lstStyle>
            <a:lvl1pPr marL="914492" indent="-914492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800" b="0" i="0" kern="120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  <a:lvl2pPr marL="1981398" indent="-762077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305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62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948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6271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59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91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423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10 millones más para la </a:t>
            </a:r>
            <a:r>
              <a:rPr lang="es-ES" sz="4000" b="1" dirty="0">
                <a:solidFill>
                  <a:srgbClr val="0070C0"/>
                </a:solidFill>
              </a:rPr>
              <a:t>Atención a la Dependencia</a:t>
            </a:r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, que alcanza los 219 millones de euros </a:t>
            </a:r>
            <a:r>
              <a:rPr lang="es-ES" sz="4000" b="1" dirty="0">
                <a:solidFill>
                  <a:srgbClr val="0070C0"/>
                </a:solidFill>
              </a:rPr>
              <a:t>(+4,5%).</a:t>
            </a:r>
          </a:p>
          <a:p>
            <a:r>
              <a:rPr lang="es-ES" sz="4000" b="1" dirty="0">
                <a:solidFill>
                  <a:srgbClr val="0070C0"/>
                </a:solidFill>
              </a:rPr>
              <a:t>51,7 millones (+8%) </a:t>
            </a:r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para el cuidado de mayores y discapacidad.</a:t>
            </a:r>
            <a:endParaRPr lang="es-ES" sz="4000" b="1" dirty="0">
              <a:solidFill>
                <a:srgbClr val="0070C0"/>
              </a:solidFill>
            </a:endParaRPr>
          </a:p>
          <a:p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La PCI y la transición hacia la Renta Ciudadana se sufragan con 88 millones de euros, </a:t>
            </a:r>
            <a:r>
              <a:rPr lang="es-ES" sz="4000" b="1" dirty="0">
                <a:solidFill>
                  <a:srgbClr val="0070C0"/>
                </a:solidFill>
              </a:rPr>
              <a:t>27 millones más (+44,2%)</a:t>
            </a:r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. Esta cifra incluye otros dos millones de euros para que los ayuntamientos agilicen los trámites en sus oficinas.  </a:t>
            </a:r>
          </a:p>
          <a:p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Extensión a dos años de la </a:t>
            </a:r>
            <a:r>
              <a:rPr lang="es-ES" sz="4000" b="1" dirty="0">
                <a:solidFill>
                  <a:srgbClr val="0070C0"/>
                </a:solidFill>
              </a:rPr>
              <a:t>tarifa plana para los nuevos autónomos</a:t>
            </a:r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Las </a:t>
            </a:r>
            <a:r>
              <a:rPr lang="es-ES" sz="4000" b="1" dirty="0">
                <a:solidFill>
                  <a:srgbClr val="0070C0"/>
                </a:solidFill>
              </a:rPr>
              <a:t>escuelas infantiles </a:t>
            </a:r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recibirán 9,1 millones de euros (el doble que en 2019).</a:t>
            </a:r>
            <a:endParaRPr lang="es-ES" sz="4000" dirty="0">
              <a:solidFill>
                <a:schemeClr val="tx1"/>
              </a:solidFill>
            </a:endParaRPr>
          </a:p>
          <a:p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Los partidas para </a:t>
            </a:r>
            <a:r>
              <a:rPr lang="es-ES" sz="4000" b="1" dirty="0">
                <a:solidFill>
                  <a:srgbClr val="0070C0"/>
                </a:solidFill>
              </a:rPr>
              <a:t>reducir las listas de espera </a:t>
            </a:r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sanitarias se triplican, al pasar de 4,5 millones de euros a 12,3 millones (+171%).</a:t>
            </a:r>
          </a:p>
          <a:p>
            <a:pPr marL="0" indent="0">
              <a:buNone/>
            </a:pPr>
            <a:endParaRPr lang="es-ES" sz="4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 ACCIONES DESTACADAS EN POLÍTICAS SOCIALES</a:t>
            </a:r>
            <a:endParaRPr lang="es-ES" sz="4400" dirty="0"/>
          </a:p>
        </p:txBody>
      </p:sp>
      <p:sp>
        <p:nvSpPr>
          <p:cNvPr id="10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6747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31</a:t>
            </a:fld>
            <a:endParaRPr lang="ru-RU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PRESUPUESTOS POR POLÍTICAS </a:t>
            </a:r>
            <a:r>
              <a:rPr lang="es-ES" sz="4400" dirty="0"/>
              <a:t> (y 2)</a:t>
            </a:r>
          </a:p>
        </p:txBody>
      </p:sp>
      <p:sp>
        <p:nvSpPr>
          <p:cNvPr id="10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275421"/>
              </p:ext>
            </p:extLst>
          </p:nvPr>
        </p:nvGraphicFramePr>
        <p:xfrm>
          <a:off x="3695850" y="3906466"/>
          <a:ext cx="18794089" cy="8711569"/>
        </p:xfrm>
        <a:graphic>
          <a:graphicData uri="http://schemas.openxmlformats.org/drawingml/2006/table">
            <a:tbl>
              <a:tblPr firstRow="1">
                <a:tableStyleId>{0660B408-B3CF-4A94-85FC-2B1E0A45F4A2}</a:tableStyleId>
              </a:tblPr>
              <a:tblGrid>
                <a:gridCol w="6768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3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4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9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8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761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72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3201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POLITICAS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INICIAL AJUSTADO</a:t>
                      </a:r>
                      <a:br>
                        <a:rPr lang="es-ES" sz="2000" u="none" strike="noStrike" dirty="0">
                          <a:effectLst/>
                        </a:rPr>
                      </a:br>
                      <a:r>
                        <a:rPr lang="es-ES" sz="2000" u="none" strike="noStrike" dirty="0">
                          <a:effectLst/>
                        </a:rPr>
                        <a:t>2019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>
                          <a:effectLst/>
                        </a:rPr>
                        <a:t>% s/ TOTAL 2019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PROYECTO DE LEY 2020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% s/ TOTAL 2020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2020-2019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000" u="none" strike="noStrike" dirty="0">
                          <a:effectLst/>
                        </a:rPr>
                        <a:t>% </a:t>
                      </a:r>
                      <a:r>
                        <a:rPr lang="es-ES" sz="2000" u="none" strike="noStrike" dirty="0" err="1">
                          <a:effectLst/>
                        </a:rPr>
                        <a:t>var</a:t>
                      </a:r>
                      <a:r>
                        <a:rPr lang="es-ES" sz="2000" u="none" strike="noStrike" dirty="0">
                          <a:effectLst/>
                        </a:rPr>
                        <a:t> 20/19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 dirty="0">
                          <a:effectLst/>
                        </a:rPr>
                        <a:t>DESARROLLO DE LOS SECTORES PRODUCTIVOS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209.112.324 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2,66%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237.467.683 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2,94%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28.355.359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13,6%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 dirty="0">
                          <a:effectLst/>
                        </a:rPr>
                        <a:t>AGRICULTURA, </a:t>
                      </a:r>
                      <a:r>
                        <a:rPr lang="es-ES" sz="2000" u="none" strike="noStrike" dirty="0" err="1">
                          <a:effectLst/>
                        </a:rPr>
                        <a:t>GANADERíA</a:t>
                      </a:r>
                      <a:r>
                        <a:rPr lang="es-ES" sz="2000" u="none" strike="noStrike" dirty="0">
                          <a:effectLst/>
                        </a:rPr>
                        <a:t> Y PESCA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71.393.399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0,91%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80.133.099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0,99%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8.739.700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12,2%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 dirty="0">
                          <a:effectLst/>
                        </a:rPr>
                        <a:t>INDUSTRIA Y ENERGIA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33.035.823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0,42%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38.029.857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0,47%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4.994.034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15,1%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>
                          <a:effectLst/>
                        </a:rPr>
                        <a:t>PROMOCIÓN ECONÓMICA Y COMERCIAL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29.757.596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0,38%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31.960.647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0,40%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2.203.051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7,4%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>
                          <a:effectLst/>
                        </a:rPr>
                        <a:t>APOYO AL SECTOR TURÍSTICO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29.645.764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0,38%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36.879.789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0,46%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7.234.025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24,4%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>
                          <a:effectLst/>
                        </a:rPr>
                        <a:t>INVESTIGACIÓN, DESARROLLO E INNOVACIÓN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45.279.742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0,58%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50.464.291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0,63%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5.184.549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11,5%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808"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ACTUACIONES SOBRE EL TERRITORIO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485.702.646 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6,18%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419.914.244 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5,21%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-65.788.402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-13,5%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>
                          <a:effectLst/>
                        </a:rPr>
                        <a:t>INFRAESTRUCTURAS Y SERVICIOS DE TRANSPORTES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355.489.597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4,53%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281.560.220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3,49%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-73.929.377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-20,8%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>
                          <a:effectLst/>
                        </a:rPr>
                        <a:t>INFRAESTRUCTURAS TURÍSTICAS Y DE COSTAS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39.991.747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0,51%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35.647.954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0,44%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-4.343.793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-10,9%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>
                          <a:effectLst/>
                        </a:rPr>
                        <a:t>RECURSOS HIDRÁULICOS Y CALIDAD DEL AGUA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18.018.457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0,23%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24.701.629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0,31%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6.683.172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37,1%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>
                          <a:effectLst/>
                        </a:rPr>
                        <a:t>MEDIO AMBIENTE Y TERRITORIO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72.202.845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0,92%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78.004.441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0,97%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5.801.596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8,0%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6808"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APORTACIONES A CORPORACIONES LOCALES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862.696.446 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10,98%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730.760.986 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9,06%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-131.935.460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-15,3%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808"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OTRAS POLITICAS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106.404.088 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1,35%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108.325.533 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1,34%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1.921.445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1,8%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>
                          <a:effectLst/>
                        </a:rPr>
                        <a:t>COOPERACIÓN Y RELACIONES CON EL EXTERIOR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10.027.231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0,13%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10.961.070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0,14%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933.839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9,3%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>
                          <a:effectLst/>
                        </a:rPr>
                        <a:t>ÓRGANOS LEGISLATIVOS, INSTITUCIONALES Y CONSULTIVOS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32.454.607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0,41%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33.031.992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0,41%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577.385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1,8%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>
                          <a:effectLst/>
                        </a:rPr>
                        <a:t>RADIOTELEVISIÓN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50.391.505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0,64%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50.430.706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0,63%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39.201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0,1%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u="none" strike="noStrike">
                          <a:effectLst/>
                        </a:rPr>
                        <a:t>OTRAS POLÍTICAS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13.530.745 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0,17%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 dirty="0">
                          <a:effectLst/>
                        </a:rPr>
                        <a:t>13.901.765 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0,17%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371.020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u="none" strike="noStrike">
                          <a:effectLst/>
                        </a:rPr>
                        <a:t>2,7%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36808">
                <a:tc>
                  <a:txBody>
                    <a:bodyPr/>
                    <a:lstStyle/>
                    <a:p>
                      <a:pPr algn="l" fontAlgn="b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b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>
                          <a:effectLst/>
                        </a:rPr>
                        <a:t>DEUDA PÚBLICA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80.725.856 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1,03%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83.644.033 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1,04%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2.918.177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3,6%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36808">
                <a:tc>
                  <a:txBody>
                    <a:bodyPr/>
                    <a:lstStyle/>
                    <a:p>
                      <a:pPr algn="l" fontAlgn="ctr"/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3201">
                <a:tc>
                  <a:txBody>
                    <a:bodyPr/>
                    <a:lstStyle/>
                    <a:p>
                      <a:pPr algn="l" fontAlgn="ctr"/>
                      <a:r>
                        <a:rPr lang="es-ES" sz="2000" b="1" u="none" strike="noStrike" dirty="0">
                          <a:effectLst/>
                        </a:rPr>
                        <a:t>TOTAL NO FINANCIERO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7.855.804.834 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100%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8.066.993.290 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100%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>
                          <a:effectLst/>
                        </a:rPr>
                        <a:t>211.188.456</a:t>
                      </a:r>
                      <a:endParaRPr lang="es-E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000" b="1" u="none" strike="noStrike" dirty="0">
                          <a:effectLst/>
                        </a:rPr>
                        <a:t>2,7%</a:t>
                      </a:r>
                      <a:endParaRPr lang="es-E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69195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32</a:t>
            </a:fld>
            <a:endParaRPr lang="ru-RU" dirty="0"/>
          </a:p>
        </p:txBody>
      </p:sp>
      <p:sp>
        <p:nvSpPr>
          <p:cNvPr id="5" name="Marcador de texto 3"/>
          <p:cNvSpPr txBox="1">
            <a:spLocks/>
          </p:cNvSpPr>
          <p:nvPr/>
        </p:nvSpPr>
        <p:spPr>
          <a:xfrm>
            <a:off x="3695850" y="4986586"/>
            <a:ext cx="18290032" cy="5022898"/>
          </a:xfrm>
          <a:prstGeom prst="rect">
            <a:avLst/>
          </a:prstGeom>
        </p:spPr>
        <p:txBody>
          <a:bodyPr/>
          <a:lstStyle>
            <a:lvl1pPr marL="914492" indent="-914492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800" b="0" i="0" kern="1200" baseline="0" dirty="0">
                <a:solidFill>
                  <a:schemeClr val="tx2"/>
                </a:solidFill>
                <a:latin typeface="+mn-lt"/>
                <a:ea typeface="Roboto Light" charset="0"/>
                <a:cs typeface="Roboto Light" charset="0"/>
              </a:defRPr>
            </a:lvl1pPr>
            <a:lvl2pPr marL="1981398" indent="-762077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75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48305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64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26762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86948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706271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92559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144913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364236" indent="-609660" algn="l" defTabSz="243864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53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4000" b="1" dirty="0">
                <a:solidFill>
                  <a:schemeClr val="bg1">
                    <a:lumMod val="50000"/>
                  </a:schemeClr>
                </a:solidFill>
              </a:rPr>
              <a:t>237,4 millones </a:t>
            </a:r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para el desarrollo de </a:t>
            </a:r>
            <a:r>
              <a:rPr lang="es-ES" sz="4000" b="1" dirty="0">
                <a:solidFill>
                  <a:srgbClr val="0070C0"/>
                </a:solidFill>
              </a:rPr>
              <a:t>sectores productivos</a:t>
            </a:r>
            <a:r>
              <a:rPr lang="es-ES" sz="4000" b="1" dirty="0">
                <a:solidFill>
                  <a:schemeClr val="bg1">
                    <a:lumMod val="50000"/>
                  </a:schemeClr>
                </a:solidFill>
              </a:rPr>
              <a:t> (+13,6%)</a:t>
            </a:r>
            <a:endParaRPr lang="es-ES" sz="4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s-ES" sz="4000" b="1" dirty="0">
                <a:solidFill>
                  <a:schemeClr val="bg1">
                    <a:lumMod val="50000"/>
                  </a:schemeClr>
                </a:solidFill>
              </a:rPr>
              <a:t>Sector primario, </a:t>
            </a:r>
            <a:r>
              <a:rPr lang="es-ES" sz="4000" b="1" dirty="0">
                <a:solidFill>
                  <a:srgbClr val="0070C0"/>
                </a:solidFill>
              </a:rPr>
              <a:t>80 millones (+12,2%)</a:t>
            </a:r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; </a:t>
            </a:r>
            <a:r>
              <a:rPr lang="es-ES" sz="4000" b="1" dirty="0">
                <a:solidFill>
                  <a:schemeClr val="bg1">
                    <a:lumMod val="50000"/>
                  </a:schemeClr>
                </a:solidFill>
              </a:rPr>
              <a:t>Industria y energía, </a:t>
            </a:r>
            <a:r>
              <a:rPr lang="es-ES" sz="4000" b="1" dirty="0">
                <a:solidFill>
                  <a:srgbClr val="0070C0"/>
                </a:solidFill>
              </a:rPr>
              <a:t>38 millones (+15,1%) </a:t>
            </a:r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y apoyo al </a:t>
            </a:r>
            <a:r>
              <a:rPr lang="es-ES" sz="4000" b="1" dirty="0">
                <a:solidFill>
                  <a:schemeClr val="bg1">
                    <a:lumMod val="50000"/>
                  </a:schemeClr>
                </a:solidFill>
              </a:rPr>
              <a:t>sector turístico, </a:t>
            </a:r>
            <a:r>
              <a:rPr lang="es-ES" sz="4000" b="1" dirty="0">
                <a:solidFill>
                  <a:srgbClr val="0070C0"/>
                </a:solidFill>
              </a:rPr>
              <a:t>36,8 millones (24,4%)</a:t>
            </a:r>
            <a:r>
              <a:rPr lang="es-ES" sz="4000" b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s-ES" sz="4000" b="1" dirty="0">
                <a:solidFill>
                  <a:schemeClr val="bg1">
                    <a:lumMod val="50000"/>
                  </a:schemeClr>
                </a:solidFill>
              </a:rPr>
              <a:t>50,4 millones </a:t>
            </a:r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para avanzar en la diversificación económica a través de la </a:t>
            </a:r>
            <a:r>
              <a:rPr lang="es-ES" sz="4000" b="1" dirty="0">
                <a:solidFill>
                  <a:srgbClr val="0070C0"/>
                </a:solidFill>
              </a:rPr>
              <a:t>I+D+1 (+11,55)</a:t>
            </a:r>
          </a:p>
          <a:p>
            <a:r>
              <a:rPr lang="es-ES" sz="4000" b="1" dirty="0">
                <a:solidFill>
                  <a:schemeClr val="bg1">
                    <a:lumMod val="50000"/>
                  </a:schemeClr>
                </a:solidFill>
              </a:rPr>
              <a:t>5,8 millones de euros </a:t>
            </a:r>
            <a:r>
              <a:rPr lang="es-ES" sz="4000" dirty="0">
                <a:solidFill>
                  <a:schemeClr val="bg1">
                    <a:lumMod val="50000"/>
                  </a:schemeClr>
                </a:solidFill>
              </a:rPr>
              <a:t>para el cambio </a:t>
            </a:r>
            <a:r>
              <a:rPr lang="es-ES" sz="4000" b="1" dirty="0">
                <a:solidFill>
                  <a:srgbClr val="0070C0"/>
                </a:solidFill>
              </a:rPr>
              <a:t>climático (+8%)</a:t>
            </a: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 ACCIONES DESTACADAS EN SECTORES PRODUCTIVOS</a:t>
            </a:r>
            <a:endParaRPr lang="es-ES" sz="4400" dirty="0"/>
          </a:p>
        </p:txBody>
      </p:sp>
      <p:sp>
        <p:nvSpPr>
          <p:cNvPr id="10" name="Triángulo rectángulo 6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484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33</a:t>
            </a:fld>
            <a:endParaRPr lang="ru-RU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665292" y="2629056"/>
            <a:ext cx="20048782" cy="736945"/>
          </a:xfrm>
        </p:spPr>
        <p:txBody>
          <a:bodyPr/>
          <a:lstStyle/>
          <a:p>
            <a:pPr algn="l"/>
            <a:r>
              <a:rPr lang="es-ES" sz="6000" dirty="0"/>
              <a:t>GASTOS TERRITORIALIZADOS</a:t>
            </a:r>
            <a:endParaRPr lang="es-ES" sz="4400" dirty="0"/>
          </a:p>
        </p:txBody>
      </p:sp>
      <p:sp>
        <p:nvSpPr>
          <p:cNvPr id="6" name="Triángulo rectángulo 5"/>
          <p:cNvSpPr/>
          <p:nvPr/>
        </p:nvSpPr>
        <p:spPr>
          <a:xfrm>
            <a:off x="3047778" y="2682330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437341"/>
              </p:ext>
            </p:extLst>
          </p:nvPr>
        </p:nvGraphicFramePr>
        <p:xfrm>
          <a:off x="3767858" y="4122490"/>
          <a:ext cx="18434047" cy="5616622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34201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4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1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3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11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36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8931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607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27572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 dirty="0">
                          <a:effectLst/>
                        </a:rPr>
                        <a:t>ISLA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>
                          <a:effectLst/>
                        </a:rPr>
                        <a:t>Inicial 2018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 dirty="0">
                          <a:effectLst/>
                        </a:rPr>
                        <a:t>%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 dirty="0">
                          <a:effectLst/>
                        </a:rPr>
                        <a:t>Inicial 2019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>
                          <a:effectLst/>
                        </a:rPr>
                        <a:t>%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>
                          <a:effectLst/>
                        </a:rPr>
                        <a:t>Proyecto de Ley 2020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>
                          <a:effectLst/>
                        </a:rPr>
                        <a:t>%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>
                          <a:effectLst/>
                        </a:rPr>
                        <a:t>20-19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2800" u="none" strike="noStrike" dirty="0">
                          <a:effectLst/>
                        </a:rPr>
                        <a:t>%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>
                          <a:effectLst/>
                        </a:rPr>
                        <a:t>EXTERIOR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808.080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0,1%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2.308.080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0,2%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2.793.080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0,3%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485.000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21,0%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>
                          <a:effectLst/>
                        </a:rPr>
                        <a:t>FUERTEVENTURA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63.904.798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6,3%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69.345.544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6,4%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61.494.279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6,1%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-7.851.265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-11,3%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>
                          <a:effectLst/>
                        </a:rPr>
                        <a:t>LANZAROTE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72.925.830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7,2%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78.623.343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7,3%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67.704.582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6,7%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-10.918.761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-13,9%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>
                          <a:effectLst/>
                        </a:rPr>
                        <a:t>GRAN CANARIA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133.784.820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13,2%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147.955.018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13,7%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137.310.182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13,6%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-10.644.836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-7,2%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 dirty="0">
                          <a:effectLst/>
                        </a:rPr>
                        <a:t>LA GOMERA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32.752.218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3,2%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35.658.572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3,3%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35.281.418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3,5%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-377.154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-1,1%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>
                          <a:effectLst/>
                        </a:rPr>
                        <a:t>EL HIERRO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19.929.752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2,0%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21.700.072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2,0%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19.080.944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1,9%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-2.619.128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-12,1%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>
                          <a:effectLst/>
                        </a:rPr>
                        <a:t>LA PALMA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57.564.655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5,7%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61.956.066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5,7%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55.102.996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5,5%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-6.853.070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-11,1%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>
                          <a:effectLst/>
                        </a:rPr>
                        <a:t>TENERIFE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150.472.058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14,8%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167.057.502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15,5%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156.326.256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15,5%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-10.731.246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-6,4%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u="none" strike="noStrike">
                          <a:effectLst/>
                        </a:rPr>
                        <a:t>VARIAS ISLAS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482.323.470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47,5%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495.738.951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45,9%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473.155.547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46,9%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>
                          <a:effectLst/>
                        </a:rPr>
                        <a:t>-22.583.404</a:t>
                      </a:r>
                      <a:endParaRPr lang="es-ES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u="none" strike="noStrike" dirty="0">
                          <a:effectLst/>
                        </a:rPr>
                        <a:t>-4,6%</a:t>
                      </a:r>
                      <a:endParaRPr lang="es-ES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905">
                <a:tc>
                  <a:txBody>
                    <a:bodyPr/>
                    <a:lstStyle/>
                    <a:p>
                      <a:pPr algn="l" fontAlgn="ctr"/>
                      <a:r>
                        <a:rPr lang="es-ES" sz="2800" b="1" u="none" strike="noStrike" dirty="0">
                          <a:effectLst/>
                        </a:rPr>
                        <a:t>  TOTAL GENERAL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>
                          <a:effectLst/>
                        </a:rPr>
                        <a:t>1.014.465.681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>
                          <a:effectLst/>
                        </a:rPr>
                        <a:t>100%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>
                          <a:effectLst/>
                        </a:rPr>
                        <a:t>1.080.343.148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>
                          <a:effectLst/>
                        </a:rPr>
                        <a:t>100%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>
                          <a:effectLst/>
                        </a:rPr>
                        <a:t>1.008.249.284</a:t>
                      </a:r>
                      <a:endParaRPr lang="es-ES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100%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-72.093.864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2800" b="1" u="none" strike="noStrike" dirty="0">
                          <a:effectLst/>
                        </a:rPr>
                        <a:t>-6,7%</a:t>
                      </a:r>
                      <a:endParaRPr lang="es-ES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000" marR="108000" marT="9525" marB="10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Rectángulo 7"/>
          <p:cNvSpPr/>
          <p:nvPr/>
        </p:nvSpPr>
        <p:spPr>
          <a:xfrm>
            <a:off x="5208018" y="10141621"/>
            <a:ext cx="16993887" cy="2566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3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inversión territorializada baja en la medida que también lo hacen las transferencias del Estado.</a:t>
            </a:r>
          </a:p>
          <a:p>
            <a:pPr marL="571500" indent="-5715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ES" sz="3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 obras del </a:t>
            </a:r>
            <a:r>
              <a:rPr lang="es-ES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Anillo Insular (Tenerife) </a:t>
            </a:r>
            <a:r>
              <a:rPr lang="es-ES" sz="3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</a:t>
            </a:r>
            <a:r>
              <a:rPr lang="es-ES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Agaete-La Aldea (Gran Canaria</a:t>
            </a:r>
            <a:r>
              <a:rPr lang="es-ES" sz="36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explican el menor decremento en las islas capitalinas.</a:t>
            </a:r>
            <a:endParaRPr lang="es-ES" sz="36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7858" y="10307744"/>
            <a:ext cx="1371879" cy="157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870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1834" y="2051881"/>
            <a:ext cx="17621342" cy="9811063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5689426" y="1242170"/>
            <a:ext cx="118093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rgbClr val="C8C5B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PROYECTO DE LEY </a:t>
            </a:r>
          </a:p>
        </p:txBody>
      </p:sp>
      <p:sp>
        <p:nvSpPr>
          <p:cNvPr id="9" name="TextBox 15"/>
          <p:cNvSpPr txBox="1"/>
          <p:nvPr/>
        </p:nvSpPr>
        <p:spPr>
          <a:xfrm>
            <a:off x="5689426" y="1919969"/>
            <a:ext cx="12192000" cy="1702533"/>
          </a:xfrm>
          <a:prstGeom prst="rect">
            <a:avLst/>
          </a:prstGeom>
          <a:noFill/>
        </p:spPr>
        <p:txBody>
          <a:bodyPr wrap="square" lIns="0" tIns="0" rIns="91420" bIns="0" rtlCol="0">
            <a:noAutofit/>
          </a:bodyPr>
          <a:lstStyle/>
          <a:p>
            <a:r>
              <a:rPr lang="es-ES" sz="3200" b="1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Presupuestos Generales de la</a:t>
            </a:r>
            <a:endParaRPr lang="es-ES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6000" b="1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Comunidad</a:t>
            </a:r>
            <a:r>
              <a:rPr lang="es-ES" sz="6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6000" b="1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Autónoma de Canarias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401706" y="11615594"/>
            <a:ext cx="2700001" cy="1260001"/>
          </a:xfrm>
          <a:prstGeom prst="rect">
            <a:avLst/>
          </a:prstGeom>
        </p:spPr>
      </p:pic>
      <p:sp>
        <p:nvSpPr>
          <p:cNvPr id="32" name="Rectángulo 31"/>
          <p:cNvSpPr/>
          <p:nvPr/>
        </p:nvSpPr>
        <p:spPr>
          <a:xfrm>
            <a:off x="-197892" y="13117406"/>
            <a:ext cx="4392488" cy="9043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4233255" y="13117406"/>
            <a:ext cx="4392488" cy="90434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Rectángulo 34"/>
          <p:cNvSpPr/>
          <p:nvPr/>
        </p:nvSpPr>
        <p:spPr>
          <a:xfrm>
            <a:off x="8664402" y="13117406"/>
            <a:ext cx="4392488" cy="904344"/>
          </a:xfrm>
          <a:prstGeom prst="rect">
            <a:avLst/>
          </a:prstGeom>
          <a:solidFill>
            <a:srgbClr val="FBC7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Rectángulo 35"/>
          <p:cNvSpPr/>
          <p:nvPr/>
        </p:nvSpPr>
        <p:spPr>
          <a:xfrm>
            <a:off x="11594082" y="2737137"/>
            <a:ext cx="64807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0" b="1" dirty="0">
                <a:solidFill>
                  <a:srgbClr val="C8C5B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s-ES" sz="20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05581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Заголовок 1"/>
          <p:cNvSpPr txBox="1">
            <a:spLocks noGrp="1"/>
          </p:cNvSpPr>
          <p:nvPr>
            <p:ph type="title"/>
          </p:nvPr>
        </p:nvSpPr>
        <p:spPr>
          <a:xfrm>
            <a:off x="4249637" y="2466814"/>
            <a:ext cx="18745856" cy="1878370"/>
          </a:xfrm>
          <a:prstGeom prst="rect">
            <a:avLst/>
          </a:prstGeom>
        </p:spPr>
        <p:txBody>
          <a:bodyPr/>
          <a:lstStyle>
            <a:lvl1pPr algn="l">
              <a:defRPr sz="5400"/>
            </a:lvl1pPr>
          </a:lstStyle>
          <a:p>
            <a:r>
              <a:t>PREVISIONES ECONÓMICAS MUNDIALES (FMI)</a:t>
            </a:r>
          </a:p>
        </p:txBody>
      </p:sp>
      <p:sp>
        <p:nvSpPr>
          <p:cNvPr id="122" name="Triángulo rectángulo 5"/>
          <p:cNvSpPr/>
          <p:nvPr/>
        </p:nvSpPr>
        <p:spPr>
          <a:xfrm>
            <a:off x="3457496" y="2610840"/>
            <a:ext cx="648116" cy="648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F6DCB"/>
          </a:solidFill>
          <a:ln w="12700">
            <a:miter lim="400000"/>
          </a:ln>
        </p:spPr>
        <p:txBody>
          <a:bodyPr lIns="45721" tIns="45721" rIns="45721" bIns="45721" anchor="ctr"/>
          <a:lstStyle/>
          <a:p>
            <a:pPr algn="ctr">
              <a:defRPr>
                <a:solidFill>
                  <a:srgbClr val="0069E5"/>
                </a:solidFill>
              </a:defRPr>
            </a:pPr>
            <a:endParaRPr/>
          </a:p>
        </p:txBody>
      </p:sp>
      <p:graphicFrame>
        <p:nvGraphicFramePr>
          <p:cNvPr id="123" name="Tabla 1"/>
          <p:cNvGraphicFramePr/>
          <p:nvPr/>
        </p:nvGraphicFramePr>
        <p:xfrm>
          <a:off x="3375961" y="4051093"/>
          <a:ext cx="19835567" cy="7955573"/>
        </p:xfrm>
        <a:graphic>
          <a:graphicData uri="http://schemas.openxmlformats.org/drawingml/2006/table">
            <a:tbl>
              <a:tblPr bandRow="1"/>
              <a:tblGrid>
                <a:gridCol w="6945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5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4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84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89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589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1455">
                <a:tc rowSpan="3">
                  <a:txBody>
                    <a:bodyPr/>
                    <a:lstStyle/>
                    <a:p>
                      <a:pPr algn="ctr" defTabSz="2438643">
                        <a:spcBef>
                          <a:spcPts val="1000"/>
                        </a:spcBef>
                        <a:defRPr sz="4000" b="1">
                          <a:solidFill>
                            <a:srgbClr val="FFFFFF"/>
                          </a:solidFill>
                        </a:defRPr>
                      </a:pPr>
                      <a:endParaRPr sz="4000"/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25232F"/>
                          </a:solidFill>
                        </a:rPr>
                        <a:t>2018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R="847088" indent="862963" algn="ctr" defTabSz="2438643">
                        <a:spcBef>
                          <a:spcPts val="200"/>
                        </a:spcBef>
                        <a:defRPr sz="2400" b="1">
                          <a:solidFill>
                            <a:srgbClr val="FFFFFF"/>
                          </a:solidFill>
                        </a:defRPr>
                      </a:pPr>
                      <a:r>
                        <a:rPr sz="2400"/>
                        <a:t>Prev</a:t>
                      </a:r>
                      <a:r>
                        <a:rPr sz="2400" spc="-5"/>
                        <a:t>isio</a:t>
                      </a:r>
                      <a:r>
                        <a:rPr sz="2400"/>
                        <a:t>nes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0F6D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defTabSz="2438643">
                        <a:spcBef>
                          <a:spcPts val="10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4000" b="1">
                          <a:solidFill>
                            <a:srgbClr val="FFFFFF"/>
                          </a:solidFill>
                        </a:rPr>
                        <a:t> 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0F6D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00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defTabSz="2438643">
                        <a:defRPr sz="2400"/>
                      </a:pPr>
                      <a:r>
                        <a:rPr sz="2400"/>
                        <a:t>O</a:t>
                      </a:r>
                      <a:r>
                        <a:rPr sz="2400" spc="-5"/>
                        <a:t>c</a:t>
                      </a:r>
                      <a:r>
                        <a:rPr sz="2400"/>
                        <a:t>t</a:t>
                      </a:r>
                      <a:r>
                        <a:rPr sz="2400" spc="-5"/>
                        <a:t>u</a:t>
                      </a:r>
                      <a:r>
                        <a:rPr sz="2400" spc="5"/>
                        <a:t>b</a:t>
                      </a:r>
                      <a:r>
                        <a:rPr sz="2400"/>
                        <a:t>re</a:t>
                      </a:r>
                      <a:r>
                        <a:rPr sz="2400" spc="145"/>
                        <a:t> </a:t>
                      </a:r>
                      <a:r>
                        <a:rPr sz="2400"/>
                        <a:t>2019</a:t>
                      </a:r>
                      <a:r>
                        <a:rPr sz="2400" spc="95"/>
                        <a:t> </a:t>
                      </a:r>
                      <a:r>
                        <a:rPr sz="2400" spc="-5"/>
                        <a:t>W</a:t>
                      </a:r>
                      <a:r>
                        <a:rPr sz="2400"/>
                        <a:t>EO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245108" algn="ctr" defTabSz="2438643">
                        <a:defRPr sz="2400" b="1"/>
                      </a:pPr>
                      <a:r>
                        <a:rPr sz="2400"/>
                        <a:t>D</a:t>
                      </a:r>
                      <a:r>
                        <a:rPr sz="2400" spc="-5"/>
                        <a:t>i</a:t>
                      </a:r>
                      <a:r>
                        <a:rPr sz="2400"/>
                        <a:t>fer</a:t>
                      </a:r>
                      <a:r>
                        <a:rPr sz="2400" spc="-5"/>
                        <a:t>e</a:t>
                      </a:r>
                      <a:r>
                        <a:rPr sz="2400"/>
                        <a:t>n</a:t>
                      </a:r>
                      <a:r>
                        <a:rPr sz="2400" spc="-5"/>
                        <a:t>ci</a:t>
                      </a:r>
                      <a:r>
                        <a:rPr sz="2400"/>
                        <a:t>a</a:t>
                      </a:r>
                      <a:r>
                        <a:rPr sz="2400" spc="185"/>
                        <a:t> </a:t>
                      </a:r>
                      <a:r>
                        <a:rPr sz="2400" spc="-5"/>
                        <a:t>co</a:t>
                      </a:r>
                      <a:r>
                        <a:rPr sz="2400"/>
                        <a:t>n</a:t>
                      </a:r>
                      <a:endParaRPr sz="4000"/>
                    </a:p>
                    <a:p>
                      <a:pPr indent="216533" algn="ctr" defTabSz="2438643">
                        <a:spcBef>
                          <a:spcPts val="300"/>
                        </a:spcBef>
                        <a:defRPr sz="2400" b="1"/>
                      </a:pPr>
                      <a:r>
                        <a:rPr sz="2400"/>
                        <a:t>J</a:t>
                      </a:r>
                      <a:r>
                        <a:rPr sz="2400" spc="-5"/>
                        <a:t>u</a:t>
                      </a:r>
                      <a:r>
                        <a:rPr sz="2400"/>
                        <a:t>l</a:t>
                      </a:r>
                      <a:r>
                        <a:rPr sz="2400" spc="-5"/>
                        <a:t>i</a:t>
                      </a:r>
                      <a:r>
                        <a:rPr sz="2400"/>
                        <a:t>o</a:t>
                      </a:r>
                      <a:r>
                        <a:rPr sz="2400" spc="90"/>
                        <a:t> </a:t>
                      </a:r>
                      <a:r>
                        <a:rPr sz="2400"/>
                        <a:t>2019</a:t>
                      </a:r>
                      <a:r>
                        <a:rPr sz="2400" spc="95"/>
                        <a:t> </a:t>
                      </a:r>
                      <a:r>
                        <a:rPr sz="2400" spc="-5"/>
                        <a:t>W</a:t>
                      </a:r>
                      <a:r>
                        <a:rPr sz="2400"/>
                        <a:t>EO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233679" algn="ctr" defTabSz="2438643">
                        <a:defRPr sz="2400" b="1"/>
                      </a:pPr>
                      <a:r>
                        <a:rPr sz="2400"/>
                        <a:t>D</a:t>
                      </a:r>
                      <a:r>
                        <a:rPr sz="2400" spc="-5"/>
                        <a:t>i</a:t>
                      </a:r>
                      <a:r>
                        <a:rPr sz="2400"/>
                        <a:t>fer</a:t>
                      </a:r>
                      <a:r>
                        <a:rPr sz="2400" spc="-5"/>
                        <a:t>e</a:t>
                      </a:r>
                      <a:r>
                        <a:rPr sz="2400"/>
                        <a:t>n</a:t>
                      </a:r>
                      <a:r>
                        <a:rPr sz="2400" spc="-5"/>
                        <a:t>ci</a:t>
                      </a:r>
                      <a:r>
                        <a:rPr sz="2400"/>
                        <a:t>a</a:t>
                      </a:r>
                      <a:r>
                        <a:rPr sz="2400" spc="185"/>
                        <a:t> </a:t>
                      </a:r>
                      <a:r>
                        <a:rPr sz="2400" spc="-5"/>
                        <a:t>co</a:t>
                      </a:r>
                      <a:r>
                        <a:rPr sz="2400"/>
                        <a:t>n</a:t>
                      </a:r>
                      <a:endParaRPr sz="4000"/>
                    </a:p>
                    <a:p>
                      <a:pPr indent="206375" algn="ctr" defTabSz="2438643">
                        <a:spcBef>
                          <a:spcPts val="300"/>
                        </a:spcBef>
                        <a:defRPr sz="2400" b="1" spc="-5"/>
                      </a:pPr>
                      <a:r>
                        <a:rPr sz="2400"/>
                        <a:t>A</a:t>
                      </a:r>
                      <a:r>
                        <a:rPr sz="2400" spc="5"/>
                        <a:t>b</a:t>
                      </a:r>
                      <a:r>
                        <a:rPr sz="2400" spc="0"/>
                        <a:t>r</a:t>
                      </a:r>
                      <a:r>
                        <a:rPr sz="2400"/>
                        <a:t>i</a:t>
                      </a:r>
                      <a:r>
                        <a:rPr sz="2400" spc="0"/>
                        <a:t>l</a:t>
                      </a:r>
                      <a:r>
                        <a:rPr sz="2400" spc="95"/>
                        <a:t> </a:t>
                      </a:r>
                      <a:r>
                        <a:rPr sz="2400" spc="0"/>
                        <a:t>2019</a:t>
                      </a:r>
                      <a:r>
                        <a:rPr sz="2400" spc="95"/>
                        <a:t> </a:t>
                      </a:r>
                      <a:r>
                        <a:rPr sz="2400"/>
                        <a:t>W</a:t>
                      </a:r>
                      <a:r>
                        <a:rPr sz="2400" spc="0"/>
                        <a:t>EO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98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25232F"/>
                          </a:solidFill>
                        </a:rPr>
                        <a:t>2019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25232F"/>
                          </a:solidFill>
                        </a:rPr>
                        <a:t>2020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25232F"/>
                          </a:solidFill>
                        </a:rPr>
                        <a:t>2019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25232F"/>
                          </a:solidFill>
                        </a:rPr>
                        <a:t>2020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25232F"/>
                          </a:solidFill>
                        </a:rPr>
                        <a:t>2019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25232F"/>
                          </a:solidFill>
                        </a:rPr>
                        <a:t>2020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 b="1">
                          <a:solidFill>
                            <a:srgbClr val="FFFFFF"/>
                          </a:solidFill>
                        </a:rPr>
                        <a:t>PIB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0F6DCB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R="1847213" indent="1854835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b="1" spc="5">
                          <a:solidFill>
                            <a:srgbClr val="FFFFFF"/>
                          </a:solidFill>
                        </a:defRPr>
                      </a:pPr>
                      <a:r>
                        <a:rPr sz="2400"/>
                        <a:t>(</a:t>
                      </a:r>
                      <a:r>
                        <a:rPr sz="2400" spc="0"/>
                        <a:t>Δ%)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0F6D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indent="13334"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/>
                      </a:pPr>
                      <a:r>
                        <a:rPr sz="2400"/>
                        <a:t>T</a:t>
                      </a:r>
                      <a:r>
                        <a:rPr sz="2400" spc="-5"/>
                        <a:t>o</a:t>
                      </a:r>
                      <a:r>
                        <a:rPr sz="2400"/>
                        <a:t>tal</a:t>
                      </a:r>
                      <a:r>
                        <a:rPr sz="2400" spc="100"/>
                        <a:t> </a:t>
                      </a:r>
                      <a:r>
                        <a:rPr sz="2400"/>
                        <a:t>Mu</a:t>
                      </a:r>
                      <a:r>
                        <a:rPr sz="2400" spc="-5"/>
                        <a:t>n</a:t>
                      </a:r>
                      <a:r>
                        <a:rPr sz="2400" spc="5"/>
                        <a:t>d</a:t>
                      </a:r>
                      <a:r>
                        <a:rPr sz="2400" spc="-5"/>
                        <a:t>i</a:t>
                      </a:r>
                      <a:r>
                        <a:rPr sz="2400"/>
                        <a:t>al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3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6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3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3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4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61289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60654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1676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3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56845" indent="17145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indent="13334"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/>
                      </a:pPr>
                      <a:r>
                        <a:rPr sz="2400"/>
                        <a:t>E</a:t>
                      </a:r>
                      <a:r>
                        <a:rPr sz="2400" spc="-5"/>
                        <a:t>co</a:t>
                      </a:r>
                      <a:r>
                        <a:rPr sz="2400"/>
                        <a:t>n</a:t>
                      </a:r>
                      <a:r>
                        <a:rPr sz="2400" spc="-5"/>
                        <a:t>omí</a:t>
                      </a:r>
                      <a:r>
                        <a:rPr sz="2400"/>
                        <a:t>as</a:t>
                      </a:r>
                      <a:r>
                        <a:rPr sz="2400" spc="185"/>
                        <a:t> </a:t>
                      </a:r>
                      <a:r>
                        <a:rPr sz="2400"/>
                        <a:t>a</a:t>
                      </a:r>
                      <a:r>
                        <a:rPr sz="2400" spc="5"/>
                        <a:t>v</a:t>
                      </a:r>
                      <a:r>
                        <a:rPr sz="2400"/>
                        <a:t>anza</a:t>
                      </a:r>
                      <a:r>
                        <a:rPr sz="2400" spc="5"/>
                        <a:t>d</a:t>
                      </a:r>
                      <a:r>
                        <a:rPr sz="2400"/>
                        <a:t>as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2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3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1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7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1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7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61289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1676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4625" indent="188595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indent="98425"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/>
                      </a:pPr>
                      <a:r>
                        <a:rPr sz="2400"/>
                        <a:t>E</a:t>
                      </a:r>
                      <a:r>
                        <a:rPr sz="2400" spc="-5"/>
                        <a:t>s</a:t>
                      </a:r>
                      <a:r>
                        <a:rPr sz="2400"/>
                        <a:t>t</a:t>
                      </a:r>
                      <a:r>
                        <a:rPr sz="2400" spc="-5"/>
                        <a:t>a</a:t>
                      </a:r>
                      <a:r>
                        <a:rPr sz="2400"/>
                        <a:t>d</a:t>
                      </a:r>
                      <a:r>
                        <a:rPr sz="2400" spc="-5"/>
                        <a:t>o</a:t>
                      </a:r>
                      <a:r>
                        <a:rPr sz="2400"/>
                        <a:t>s</a:t>
                      </a:r>
                      <a:r>
                        <a:rPr sz="2400" spc="130"/>
                        <a:t> </a:t>
                      </a:r>
                      <a:r>
                        <a:rPr sz="2400" spc="5"/>
                        <a:t>U</a:t>
                      </a:r>
                      <a:r>
                        <a:rPr sz="2400"/>
                        <a:t>n</a:t>
                      </a:r>
                      <a:r>
                        <a:rPr sz="2400" spc="-5"/>
                        <a:t>i</a:t>
                      </a:r>
                      <a:r>
                        <a:rPr sz="2400"/>
                        <a:t>d</a:t>
                      </a:r>
                      <a:r>
                        <a:rPr sz="2400" spc="-5"/>
                        <a:t>o</a:t>
                      </a:r>
                      <a:r>
                        <a:rPr sz="2400"/>
                        <a:t>s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2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9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2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4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2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61289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69545" indent="18542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4625" indent="188595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25232F"/>
                          </a:solidFill>
                        </a:rPr>
                        <a:t>Japón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8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9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5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1676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4625" indent="188595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indent="98425"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/>
                      </a:pPr>
                      <a:r>
                        <a:rPr sz="2400"/>
                        <a:t>Eu</a:t>
                      </a:r>
                      <a:r>
                        <a:rPr sz="2400" spc="-5"/>
                        <a:t>ro</a:t>
                      </a:r>
                      <a:r>
                        <a:rPr sz="2400" spc="5"/>
                        <a:t>z</a:t>
                      </a:r>
                      <a:r>
                        <a:rPr sz="2400" spc="-5"/>
                        <a:t>o</a:t>
                      </a:r>
                      <a:r>
                        <a:rPr sz="2400"/>
                        <a:t>na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1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9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1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1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4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61289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60654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1676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56845" indent="17145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indent="13334"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/>
                      </a:pPr>
                      <a:r>
                        <a:rPr sz="2400"/>
                        <a:t>E</a:t>
                      </a:r>
                      <a:r>
                        <a:rPr sz="2400" spc="-5"/>
                        <a:t>co</a:t>
                      </a:r>
                      <a:r>
                        <a:rPr sz="2400"/>
                        <a:t>n</a:t>
                      </a:r>
                      <a:r>
                        <a:rPr sz="2400" spc="-5"/>
                        <a:t>omí</a:t>
                      </a:r>
                      <a:r>
                        <a:rPr sz="2400"/>
                        <a:t>as </a:t>
                      </a:r>
                      <a:r>
                        <a:rPr sz="2400" spc="200"/>
                        <a:t> </a:t>
                      </a:r>
                      <a:r>
                        <a:rPr sz="2400"/>
                        <a:t>e</a:t>
                      </a:r>
                      <a:r>
                        <a:rPr sz="2400" spc="-5"/>
                        <a:t>m</a:t>
                      </a:r>
                      <a:r>
                        <a:rPr sz="2400"/>
                        <a:t>ergentes</a:t>
                      </a:r>
                      <a:r>
                        <a:rPr sz="2400" spc="208"/>
                        <a:t> </a:t>
                      </a:r>
                      <a:r>
                        <a:rPr sz="2400"/>
                        <a:t>y </a:t>
                      </a:r>
                      <a:r>
                        <a:rPr sz="2400" spc="50"/>
                        <a:t> </a:t>
                      </a:r>
                      <a:r>
                        <a:rPr sz="2400"/>
                        <a:t>en</a:t>
                      </a:r>
                      <a:r>
                        <a:rPr sz="2400" spc="50"/>
                        <a:t> </a:t>
                      </a:r>
                      <a:r>
                        <a:rPr sz="2400" spc="5"/>
                        <a:t>d</a:t>
                      </a:r>
                      <a:r>
                        <a:rPr sz="2400"/>
                        <a:t>e</a:t>
                      </a:r>
                      <a:r>
                        <a:rPr sz="2400" spc="-5"/>
                        <a:t>s</a:t>
                      </a:r>
                      <a:r>
                        <a:rPr sz="2400"/>
                        <a:t>arr</a:t>
                      </a:r>
                      <a:r>
                        <a:rPr sz="2400" spc="-5"/>
                        <a:t>o</a:t>
                      </a:r>
                      <a:r>
                        <a:rPr sz="2400"/>
                        <a:t>llo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4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5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3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9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4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6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61289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60654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1676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5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56845" indent="17145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indent="98425"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/>
                      </a:pPr>
                      <a:r>
                        <a:rPr sz="2400"/>
                        <a:t>Áfr</a:t>
                      </a:r>
                      <a:r>
                        <a:rPr sz="2400" spc="-5"/>
                        <a:t>i</a:t>
                      </a:r>
                      <a:r>
                        <a:rPr sz="2400"/>
                        <a:t>ca</a:t>
                      </a:r>
                      <a:r>
                        <a:rPr sz="2400" spc="104"/>
                        <a:t> </a:t>
                      </a:r>
                      <a:r>
                        <a:rPr sz="2400" spc="-5"/>
                        <a:t>s</a:t>
                      </a:r>
                      <a:r>
                        <a:rPr sz="2400"/>
                        <a:t>ub</a:t>
                      </a:r>
                      <a:r>
                        <a:rPr sz="2400" spc="-5"/>
                        <a:t>sa</a:t>
                      </a:r>
                      <a:r>
                        <a:rPr sz="2400"/>
                        <a:t>h</a:t>
                      </a:r>
                      <a:r>
                        <a:rPr sz="2400" spc="-5"/>
                        <a:t>a</a:t>
                      </a:r>
                      <a:r>
                        <a:rPr sz="2400"/>
                        <a:t>r</a:t>
                      </a:r>
                      <a:r>
                        <a:rPr sz="2400" spc="-5"/>
                        <a:t>ia</a:t>
                      </a:r>
                      <a:r>
                        <a:rPr sz="2400"/>
                        <a:t>na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3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3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3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6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61289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1676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3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56845" indent="17145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indent="98425"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/>
                      </a:pPr>
                      <a:r>
                        <a:rPr sz="2400"/>
                        <a:t>Pa</a:t>
                      </a:r>
                      <a:r>
                        <a:rPr sz="2400" spc="-5"/>
                        <a:t>ís</a:t>
                      </a:r>
                      <a:r>
                        <a:rPr sz="2400"/>
                        <a:t>es</a:t>
                      </a:r>
                      <a:r>
                        <a:rPr sz="2400" spc="110"/>
                        <a:t> </a:t>
                      </a:r>
                      <a:r>
                        <a:rPr sz="2400"/>
                        <a:t>en</a:t>
                      </a:r>
                      <a:r>
                        <a:rPr sz="2400" spc="55"/>
                        <a:t> </a:t>
                      </a:r>
                      <a:r>
                        <a:rPr sz="2400"/>
                        <a:t>des</a:t>
                      </a:r>
                      <a:r>
                        <a:rPr sz="2400" spc="-5"/>
                        <a:t>a</a:t>
                      </a:r>
                      <a:r>
                        <a:rPr sz="2400"/>
                        <a:t>r</a:t>
                      </a:r>
                      <a:r>
                        <a:rPr sz="2400" spc="-5"/>
                        <a:t>ro</a:t>
                      </a:r>
                      <a:r>
                        <a:rPr sz="2400"/>
                        <a:t>llo</a:t>
                      </a:r>
                      <a:r>
                        <a:rPr sz="2400" spc="170"/>
                        <a:t> </a:t>
                      </a:r>
                      <a:r>
                        <a:rPr sz="2400" spc="-5"/>
                        <a:t>asiá</a:t>
                      </a:r>
                      <a:r>
                        <a:rPr sz="2400"/>
                        <a:t>t</a:t>
                      </a:r>
                      <a:r>
                        <a:rPr sz="2400" spc="-5"/>
                        <a:t>i</a:t>
                      </a:r>
                      <a:r>
                        <a:rPr sz="2400"/>
                        <a:t>c</a:t>
                      </a:r>
                      <a:r>
                        <a:rPr sz="2400" spc="-5"/>
                        <a:t>o</a:t>
                      </a:r>
                      <a:r>
                        <a:rPr sz="2400"/>
                        <a:t>s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6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4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5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9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6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61289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3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60654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1676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4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56845" indent="17145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3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25232F"/>
                          </a:solidFill>
                        </a:rPr>
                        <a:t>China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6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6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6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5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8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61289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60654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1676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56845" indent="17145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3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04057">
                <a:tc>
                  <a:txBody>
                    <a:bodyPr/>
                    <a:lstStyle/>
                    <a:p>
                      <a:pPr marR="46990" indent="98425" algn="l" defTabSz="2438643">
                        <a:lnSpc>
                          <a:spcPct val="124000"/>
                        </a:lnSpc>
                        <a:spcBef>
                          <a:spcPts val="100"/>
                        </a:spcBef>
                        <a:defRPr sz="2400" spc="5"/>
                      </a:pPr>
                      <a:r>
                        <a:rPr sz="2400"/>
                        <a:t>O</a:t>
                      </a:r>
                      <a:r>
                        <a:rPr sz="2400" spc="0"/>
                        <a:t>r</a:t>
                      </a:r>
                      <a:r>
                        <a:rPr sz="2400" spc="-5"/>
                        <a:t>i</a:t>
                      </a:r>
                      <a:r>
                        <a:rPr sz="2400" spc="0"/>
                        <a:t>en</a:t>
                      </a:r>
                      <a:r>
                        <a:rPr sz="2400"/>
                        <a:t>t</a:t>
                      </a:r>
                      <a:r>
                        <a:rPr sz="2400" spc="0"/>
                        <a:t>e</a:t>
                      </a:r>
                      <a:r>
                        <a:rPr sz="2400" spc="135"/>
                        <a:t> </a:t>
                      </a:r>
                      <a:r>
                        <a:rPr sz="2400" spc="0"/>
                        <a:t>Medi</a:t>
                      </a:r>
                      <a:r>
                        <a:rPr sz="2400" spc="-5"/>
                        <a:t>o</a:t>
                      </a:r>
                      <a:r>
                        <a:rPr sz="2400" spc="0"/>
                        <a:t>,</a:t>
                      </a:r>
                      <a:r>
                        <a:rPr sz="2400" spc="125"/>
                        <a:t> </a:t>
                      </a:r>
                      <a:r>
                        <a:rPr sz="2400" spc="0"/>
                        <a:t>Áfr</a:t>
                      </a:r>
                      <a:r>
                        <a:rPr sz="2400" spc="-5"/>
                        <a:t>i</a:t>
                      </a:r>
                      <a:r>
                        <a:rPr sz="2400" spc="0"/>
                        <a:t>ca</a:t>
                      </a:r>
                      <a:r>
                        <a:rPr sz="2400" spc="104"/>
                        <a:t> </a:t>
                      </a:r>
                      <a:r>
                        <a:rPr sz="2400" spc="0"/>
                        <a:t>del</a:t>
                      </a:r>
                      <a:r>
                        <a:rPr sz="2400" spc="65"/>
                        <a:t> </a:t>
                      </a:r>
                      <a:r>
                        <a:rPr sz="2400" spc="0"/>
                        <a:t>No</a:t>
                      </a:r>
                      <a:r>
                        <a:rPr sz="2400" spc="-5"/>
                        <a:t>r</a:t>
                      </a:r>
                      <a:r>
                        <a:rPr sz="2400" spc="0"/>
                        <a:t>te,</a:t>
                      </a:r>
                      <a:r>
                        <a:rPr sz="2400" spc="120"/>
                        <a:t> </a:t>
                      </a:r>
                      <a:r>
                        <a:rPr sz="2400" spc="0"/>
                        <a:t>Af</a:t>
                      </a:r>
                      <a:r>
                        <a:rPr sz="2400"/>
                        <a:t>g</a:t>
                      </a:r>
                      <a:r>
                        <a:rPr sz="2400" spc="-5"/>
                        <a:t>a</a:t>
                      </a:r>
                      <a:r>
                        <a:rPr sz="2400" spc="0"/>
                        <a:t>n</a:t>
                      </a:r>
                      <a:r>
                        <a:rPr sz="2400" spc="-5"/>
                        <a:t>is</a:t>
                      </a:r>
                      <a:r>
                        <a:rPr sz="2400" spc="0"/>
                        <a:t>t</a:t>
                      </a:r>
                      <a:r>
                        <a:rPr sz="2400" spc="-5"/>
                        <a:t>á</a:t>
                      </a:r>
                      <a:r>
                        <a:rPr sz="2400" spc="0"/>
                        <a:t>n y</a:t>
                      </a:r>
                      <a:r>
                        <a:rPr sz="2400" spc="30"/>
                        <a:t> </a:t>
                      </a:r>
                      <a:r>
                        <a:rPr sz="2400" spc="0"/>
                        <a:t>Paki</a:t>
                      </a:r>
                      <a:r>
                        <a:rPr sz="2400" spc="-5"/>
                        <a:t>s</a:t>
                      </a:r>
                      <a:r>
                        <a:rPr sz="2400" spc="0"/>
                        <a:t>t</a:t>
                      </a:r>
                      <a:r>
                        <a:rPr sz="2400" spc="-5"/>
                        <a:t>á</a:t>
                      </a:r>
                      <a:r>
                        <a:rPr sz="2400" spc="0"/>
                        <a:t>n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2438643">
                        <a:lnSpc>
                          <a:spcPts val="600"/>
                        </a:lnSpc>
                        <a:defRPr sz="2000"/>
                      </a:pPr>
                      <a:r>
                        <a:rPr sz="2000"/>
                        <a:t> </a:t>
                      </a:r>
                      <a:endParaRPr sz="4000"/>
                    </a:p>
                    <a:p>
                      <a:pPr marR="178435" indent="192404" algn="ctr" defTabSz="2438643">
                        <a:lnSpc>
                          <a:spcPct val="115000"/>
                        </a:lnSpc>
                        <a:defRPr sz="2400" spc="-5"/>
                      </a:pPr>
                      <a:r>
                        <a:rPr sz="2400"/>
                        <a:t>2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2438643">
                        <a:lnSpc>
                          <a:spcPts val="600"/>
                        </a:lnSpc>
                        <a:defRPr sz="2000"/>
                      </a:pPr>
                      <a:r>
                        <a:rPr sz="2000"/>
                        <a:t> </a:t>
                      </a:r>
                      <a:endParaRPr sz="4000"/>
                    </a:p>
                    <a:p>
                      <a:pPr marR="178435" indent="193039" algn="ctr" defTabSz="2438643">
                        <a:lnSpc>
                          <a:spcPct val="115000"/>
                        </a:lnSpc>
                        <a:defRPr sz="2400" spc="-5"/>
                      </a:pPr>
                      <a:r>
                        <a:rPr sz="2400"/>
                        <a:t>2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4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2438643">
                        <a:lnSpc>
                          <a:spcPts val="600"/>
                        </a:lnSpc>
                        <a:defRPr sz="2000"/>
                      </a:pPr>
                      <a:r>
                        <a:rPr sz="2000"/>
                        <a:t> </a:t>
                      </a:r>
                      <a:endParaRPr sz="4000"/>
                    </a:p>
                    <a:p>
                      <a:pPr marR="178435" indent="192404" algn="ctr" defTabSz="2438643">
                        <a:lnSpc>
                          <a:spcPct val="115000"/>
                        </a:lnSpc>
                        <a:defRPr sz="2400" spc="-5"/>
                      </a:pPr>
                      <a:r>
                        <a:rPr sz="2400"/>
                        <a:t>2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7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2438643">
                        <a:lnSpc>
                          <a:spcPts val="600"/>
                        </a:lnSpc>
                        <a:defRPr sz="2000"/>
                      </a:pPr>
                      <a:r>
                        <a:rPr sz="2000"/>
                        <a:t> </a:t>
                      </a:r>
                      <a:endParaRPr sz="4000"/>
                    </a:p>
                    <a:p>
                      <a:pPr marR="161289" indent="175260" algn="ctr" defTabSz="2438643">
                        <a:lnSpc>
                          <a:spcPct val="115000"/>
                        </a:lnSpc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1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2438643">
                        <a:lnSpc>
                          <a:spcPts val="600"/>
                        </a:lnSpc>
                        <a:defRPr sz="2000"/>
                      </a:pPr>
                      <a:r>
                        <a:rPr sz="2000"/>
                        <a:t> </a:t>
                      </a:r>
                      <a:endParaRPr sz="4000"/>
                    </a:p>
                    <a:p>
                      <a:pPr marR="160654" indent="175260" algn="ctr" defTabSz="2438643">
                        <a:lnSpc>
                          <a:spcPct val="115000"/>
                        </a:lnSpc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1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2438643">
                        <a:lnSpc>
                          <a:spcPts val="600"/>
                        </a:lnSpc>
                        <a:defRPr sz="2000"/>
                      </a:pPr>
                      <a:r>
                        <a:rPr sz="2000"/>
                        <a:t> </a:t>
                      </a:r>
                      <a:endParaRPr sz="4000"/>
                    </a:p>
                    <a:p>
                      <a:pPr marR="152400" indent="167639" algn="ctr" defTabSz="2438643">
                        <a:lnSpc>
                          <a:spcPct val="115000"/>
                        </a:lnSpc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1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2438643">
                        <a:lnSpc>
                          <a:spcPts val="600"/>
                        </a:lnSpc>
                        <a:defRPr sz="2000"/>
                      </a:pPr>
                      <a:r>
                        <a:rPr sz="2000"/>
                        <a:t> </a:t>
                      </a:r>
                      <a:endParaRPr sz="4000"/>
                    </a:p>
                    <a:p>
                      <a:pPr marR="156845" indent="171450" algn="ctr" defTabSz="2438643">
                        <a:lnSpc>
                          <a:spcPct val="115000"/>
                        </a:lnSpc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1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indent="98425"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/>
                      </a:pPr>
                      <a:r>
                        <a:rPr sz="2400"/>
                        <a:t>L</a:t>
                      </a:r>
                      <a:r>
                        <a:rPr sz="2400" spc="-5"/>
                        <a:t>a</a:t>
                      </a:r>
                      <a:r>
                        <a:rPr sz="2400"/>
                        <a:t>t</a:t>
                      </a:r>
                      <a:r>
                        <a:rPr sz="2400" spc="-5"/>
                        <a:t>i</a:t>
                      </a:r>
                      <a:r>
                        <a:rPr sz="2400"/>
                        <a:t>no</a:t>
                      </a:r>
                      <a:r>
                        <a:rPr sz="2400" spc="-5"/>
                        <a:t>a</a:t>
                      </a:r>
                      <a:r>
                        <a:rPr sz="2400"/>
                        <a:t>mér</a:t>
                      </a:r>
                      <a:r>
                        <a:rPr sz="2400" spc="-5"/>
                        <a:t>i</a:t>
                      </a:r>
                      <a:r>
                        <a:rPr sz="2400"/>
                        <a:t>ca </a:t>
                      </a:r>
                      <a:r>
                        <a:rPr sz="2400" spc="25"/>
                        <a:t> </a:t>
                      </a:r>
                      <a:r>
                        <a:rPr sz="2400"/>
                        <a:t>y</a:t>
                      </a:r>
                      <a:r>
                        <a:rPr sz="2400" spc="30"/>
                        <a:t> </a:t>
                      </a:r>
                      <a:r>
                        <a:rPr sz="2400"/>
                        <a:t>Ca</a:t>
                      </a:r>
                      <a:r>
                        <a:rPr sz="2400" spc="-5"/>
                        <a:t>ri</a:t>
                      </a:r>
                      <a:r>
                        <a:rPr sz="2400"/>
                        <a:t>be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1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1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8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61289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4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60654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5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1676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1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56845" indent="17145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6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indent="98425"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/>
                      </a:pPr>
                      <a:r>
                        <a:rPr sz="2400"/>
                        <a:t>Pa</a:t>
                      </a:r>
                      <a:r>
                        <a:rPr sz="2400" spc="-5"/>
                        <a:t>ís</a:t>
                      </a:r>
                      <a:r>
                        <a:rPr sz="2400"/>
                        <a:t>es</a:t>
                      </a:r>
                      <a:r>
                        <a:rPr sz="2400" spc="110"/>
                        <a:t> </a:t>
                      </a:r>
                      <a:r>
                        <a:rPr sz="2400"/>
                        <a:t>en</a:t>
                      </a:r>
                      <a:r>
                        <a:rPr sz="2400" spc="55"/>
                        <a:t> </a:t>
                      </a:r>
                      <a:r>
                        <a:rPr sz="2400"/>
                        <a:t>des</a:t>
                      </a:r>
                      <a:r>
                        <a:rPr sz="2400" spc="-5"/>
                        <a:t>a</a:t>
                      </a:r>
                      <a:r>
                        <a:rPr sz="2400"/>
                        <a:t>r</a:t>
                      </a:r>
                      <a:r>
                        <a:rPr sz="2400" spc="-5"/>
                        <a:t>ro</a:t>
                      </a:r>
                      <a:r>
                        <a:rPr sz="2400"/>
                        <a:t>llo</a:t>
                      </a:r>
                      <a:r>
                        <a:rPr sz="2400" spc="170"/>
                        <a:t> </a:t>
                      </a:r>
                      <a:r>
                        <a:rPr sz="2400"/>
                        <a:t>eur</a:t>
                      </a:r>
                      <a:r>
                        <a:rPr sz="2400" spc="-5"/>
                        <a:t>o</a:t>
                      </a:r>
                      <a:r>
                        <a:rPr sz="2400"/>
                        <a:t>peos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6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3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8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2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61289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5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60654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1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6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1676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5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56845" indent="17145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1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7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27852">
                <a:tc>
                  <a:txBody>
                    <a:bodyPr/>
                    <a:lstStyle/>
                    <a:p>
                      <a:pPr indent="98425" algn="l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R</a:t>
                      </a:r>
                      <a:r>
                        <a:rPr sz="2400" spc="0"/>
                        <a:t>u</a:t>
                      </a:r>
                      <a:r>
                        <a:rPr sz="2400" spc="-5"/>
                        <a:t>si</a:t>
                      </a:r>
                      <a:r>
                        <a:rPr sz="2400" spc="0"/>
                        <a:t>a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2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3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30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1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1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9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marR="161289" indent="175260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1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78435" indent="192404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0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marR="152400" indent="167639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5"/>
                      </a:pPr>
                      <a:r>
                        <a:rPr sz="2400"/>
                        <a:t>-</a:t>
                      </a:r>
                      <a:r>
                        <a:rPr sz="2400" spc="-5"/>
                        <a:t>0</a:t>
                      </a:r>
                      <a:r>
                        <a:rPr sz="2400"/>
                        <a:t>,</a:t>
                      </a:r>
                      <a:r>
                        <a:rPr sz="2400" spc="0"/>
                        <a:t>5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marR="174625" indent="188595" algn="ctr" defTabSz="2438643">
                        <a:lnSpc>
                          <a:spcPct val="115000"/>
                        </a:lnSpc>
                        <a:spcBef>
                          <a:spcPts val="300"/>
                        </a:spcBef>
                        <a:defRPr sz="2400" spc="-5"/>
                      </a:pPr>
                      <a:r>
                        <a:rPr sz="2400"/>
                        <a:t>0</a:t>
                      </a:r>
                      <a:r>
                        <a:rPr sz="2400" spc="5"/>
                        <a:t>,</a:t>
                      </a:r>
                      <a:r>
                        <a:rPr sz="2400" spc="0"/>
                        <a:t>2</a:t>
                      </a:r>
                    </a:p>
                  </a:txBody>
                  <a:tcPr marL="3600" marR="3600" marT="3600" marB="3600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24" name="3 Marcador de número de diapositiva"/>
          <p:cNvSpPr txBox="1">
            <a:spLocks noGrp="1"/>
          </p:cNvSpPr>
          <p:nvPr>
            <p:ph type="sldNum" sz="quarter" idx="4294967295"/>
          </p:nvPr>
        </p:nvSpPr>
        <p:spPr>
          <a:xfrm>
            <a:off x="23377178" y="11966502"/>
            <a:ext cx="1029954" cy="21489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0087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Marcador de número de diapositiva 2"/>
          <p:cNvSpPr txBox="1">
            <a:spLocks noGrp="1"/>
          </p:cNvSpPr>
          <p:nvPr>
            <p:ph type="sldNum" sz="quarter" idx="4294967295"/>
          </p:nvPr>
        </p:nvSpPr>
        <p:spPr>
          <a:xfrm>
            <a:off x="23377178" y="11966502"/>
            <a:ext cx="1029954" cy="21489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sp>
        <p:nvSpPr>
          <p:cNvPr id="127" name="Заголовок 1"/>
          <p:cNvSpPr txBox="1">
            <a:spLocks noGrp="1"/>
          </p:cNvSpPr>
          <p:nvPr>
            <p:ph type="title"/>
          </p:nvPr>
        </p:nvSpPr>
        <p:spPr>
          <a:xfrm>
            <a:off x="4249637" y="2466814"/>
            <a:ext cx="18745856" cy="1878370"/>
          </a:xfrm>
          <a:prstGeom prst="rect">
            <a:avLst/>
          </a:prstGeom>
        </p:spPr>
        <p:txBody>
          <a:bodyPr/>
          <a:lstStyle>
            <a:lvl1pPr algn="l">
              <a:defRPr sz="5400"/>
            </a:lvl1pPr>
          </a:lstStyle>
          <a:p>
            <a:r>
              <a:rPr dirty="0"/>
              <a:t>PREVISIONES ECONÓMICAS EUROZONA</a:t>
            </a:r>
          </a:p>
        </p:txBody>
      </p:sp>
      <p:sp>
        <p:nvSpPr>
          <p:cNvPr id="128" name="Triángulo rectángulo 5"/>
          <p:cNvSpPr/>
          <p:nvPr/>
        </p:nvSpPr>
        <p:spPr>
          <a:xfrm>
            <a:off x="3457496" y="2610840"/>
            <a:ext cx="648116" cy="648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F6DCB"/>
          </a:solidFill>
          <a:ln w="12700">
            <a:miter lim="400000"/>
          </a:ln>
        </p:spPr>
        <p:txBody>
          <a:bodyPr lIns="45721" tIns="45721" rIns="45721" bIns="45721" anchor="ctr"/>
          <a:lstStyle/>
          <a:p>
            <a:pPr algn="ctr">
              <a:defRPr>
                <a:solidFill>
                  <a:srgbClr val="0069E5"/>
                </a:solidFill>
              </a:defRPr>
            </a:pPr>
            <a:endParaRPr/>
          </a:p>
        </p:txBody>
      </p:sp>
      <p:graphicFrame>
        <p:nvGraphicFramePr>
          <p:cNvPr id="129" name="Tabla 3"/>
          <p:cNvGraphicFramePr/>
          <p:nvPr>
            <p:extLst>
              <p:ext uri="{D42A27DB-BD31-4B8C-83A1-F6EECF244321}">
                <p14:modId xmlns:p14="http://schemas.microsoft.com/office/powerpoint/2010/main" val="3753317691"/>
              </p:ext>
            </p:extLst>
          </p:nvPr>
        </p:nvGraphicFramePr>
        <p:xfrm>
          <a:off x="3264014" y="3973102"/>
          <a:ext cx="20271431" cy="6654945"/>
        </p:xfrm>
        <a:graphic>
          <a:graphicData uri="http://schemas.openxmlformats.org/drawingml/2006/table">
            <a:tbl>
              <a:tblPr firstRow="1" bandRow="1"/>
              <a:tblGrid>
                <a:gridCol w="2274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9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9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96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96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996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996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999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996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9964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05161">
                <a:tc>
                  <a:txBody>
                    <a:bodyPr/>
                    <a:lstStyle/>
                    <a:p>
                      <a:pPr algn="ctr" defTabSz="2438643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100" b="1">
                          <a:solidFill>
                            <a:srgbClr val="FFFFFF"/>
                          </a:solidFill>
                        </a:rPr>
                        <a:t> </a:t>
                      </a:r>
                    </a:p>
                  </a:txBody>
                  <a:tcPr marL="25006" marR="25006" marT="25006" marB="25006" anchor="b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defTabSz="2438643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100" b="1" dirty="0">
                          <a:solidFill>
                            <a:srgbClr val="FFFFFF"/>
                          </a:solidFill>
                        </a:rPr>
                        <a:t>PIB re</a:t>
                      </a:r>
                      <a:r>
                        <a:rPr lang="es-ES" sz="2100" b="1" dirty="0">
                          <a:solidFill>
                            <a:srgbClr val="FFFFFF"/>
                          </a:solidFill>
                        </a:rPr>
                        <a:t>P</a:t>
                      </a:r>
                      <a:r>
                        <a:rPr lang="es-ES" sz="2100" b="1" dirty="0">
                          <a:solidFill>
                            <a:schemeClr val="tx1"/>
                          </a:solidFill>
                        </a:rPr>
                        <a:t>PIB REAL</a:t>
                      </a:r>
                      <a:r>
                        <a:rPr sz="2100" b="1" dirty="0">
                          <a:solidFill>
                            <a:srgbClr val="FFFFFF"/>
                          </a:solidFill>
                        </a:rPr>
                        <a:t>al</a:t>
                      </a:r>
                      <a:r>
                        <a:rPr lang="es-ES" sz="2100" b="1" dirty="0">
                          <a:solidFill>
                            <a:srgbClr val="FFFFFF"/>
                          </a:solidFill>
                        </a:rPr>
                        <a:t>P</a:t>
                      </a:r>
                      <a:endParaRPr sz="2100" b="1" dirty="0">
                        <a:solidFill>
                          <a:srgbClr val="FFFFFF"/>
                        </a:solidFill>
                      </a:endParaRP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defTabSz="2438643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100" b="1" dirty="0">
                          <a:solidFill>
                            <a:srgbClr val="FFFFFF"/>
                          </a:solidFill>
                        </a:rPr>
                        <a:t>IPC</a:t>
                      </a:r>
                      <a:r>
                        <a:rPr lang="es-ES" sz="2100" b="1" dirty="0">
                          <a:solidFill>
                            <a:schemeClr val="tx1"/>
                          </a:solidFill>
                        </a:rPr>
                        <a:t>IPC</a:t>
                      </a:r>
                      <a:endParaRPr sz="2100" b="1" dirty="0">
                        <a:solidFill>
                          <a:srgbClr val="FFFFFF"/>
                        </a:solidFill>
                      </a:endParaRP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defTabSz="2438643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2100" b="1" dirty="0">
                          <a:solidFill>
                            <a:srgbClr val="FFFFFF"/>
                          </a:solidFill>
                        </a:rPr>
                        <a:t>T. </a:t>
                      </a:r>
                      <a:r>
                        <a:rPr lang="es-ES" sz="2100" b="1" dirty="0">
                          <a:solidFill>
                            <a:schemeClr val="tx1"/>
                          </a:solidFill>
                        </a:rPr>
                        <a:t>T. Dese</a:t>
                      </a:r>
                      <a:r>
                        <a:rPr sz="2100" b="1" dirty="0" err="1">
                          <a:solidFill>
                            <a:schemeClr val="tx1"/>
                          </a:solidFill>
                        </a:rPr>
                        <a:t>mpleo</a:t>
                      </a:r>
                      <a:endParaRPr sz="2100" b="1" dirty="0">
                        <a:solidFill>
                          <a:schemeClr val="tx1"/>
                        </a:solidFill>
                      </a:endParaRP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723"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 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2018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 dirty="0" err="1">
                          <a:solidFill>
                            <a:srgbClr val="25232F"/>
                          </a:solidFill>
                        </a:rPr>
                        <a:t>Proyecciones</a:t>
                      </a:r>
                      <a:endParaRPr sz="2100" dirty="0">
                        <a:solidFill>
                          <a:srgbClr val="25232F"/>
                        </a:solidFill>
                      </a:endParaRP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2018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 dirty="0" err="1">
                          <a:solidFill>
                            <a:srgbClr val="25232F"/>
                          </a:solidFill>
                        </a:rPr>
                        <a:t>Proyecciones</a:t>
                      </a:r>
                      <a:endParaRPr sz="2100" dirty="0">
                        <a:solidFill>
                          <a:srgbClr val="25232F"/>
                        </a:solidFill>
                      </a:endParaRP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2018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Proyecciones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723"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 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2019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2020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2019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2020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2019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2020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723">
                <a:tc>
                  <a:txBody>
                    <a:bodyPr/>
                    <a:lstStyle/>
                    <a:p>
                      <a:pPr algn="l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 Eurozona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1,9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1,2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1,4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1,8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1,2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1,4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8,2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7,7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7,5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8723">
                <a:tc>
                  <a:txBody>
                    <a:bodyPr/>
                    <a:lstStyle/>
                    <a:p>
                      <a:pPr algn="l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 Alemania  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1,5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0,5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1,2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1,9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1,5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1,7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3,4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3,2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3,3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8723">
                <a:tc>
                  <a:txBody>
                    <a:bodyPr/>
                    <a:lstStyle/>
                    <a:p>
                      <a:pPr algn="l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 Francia  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1,7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1,2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1,3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2,1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1,2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1,3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9,1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8,6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8,4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8723">
                <a:tc>
                  <a:txBody>
                    <a:bodyPr/>
                    <a:lstStyle/>
                    <a:p>
                      <a:pPr algn="l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 Italia  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0,9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0,0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0,5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1,2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0,7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1,0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10,6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10,3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10,3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8723">
                <a:tc>
                  <a:txBody>
                    <a:bodyPr/>
                    <a:lstStyle/>
                    <a:p>
                      <a:pPr algn="l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 España  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2,6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2,2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1,8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1,7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0,7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1,0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15,3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13,9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13,2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68723">
                <a:tc>
                  <a:txBody>
                    <a:bodyPr/>
                    <a:lstStyle/>
                    <a:p>
                      <a:pPr algn="l"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 Reino Unido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1,4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 dirty="0">
                          <a:solidFill>
                            <a:srgbClr val="25232F"/>
                          </a:solidFill>
                        </a:rPr>
                        <a:t>1,2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1,4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CFD7EB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2,5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1,8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1,9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ADD3F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4,1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>
                          <a:solidFill>
                            <a:srgbClr val="25232F"/>
                          </a:solidFill>
                        </a:rPr>
                        <a:t>3,8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tc>
                  <a:txBody>
                    <a:bodyPr/>
                    <a:lstStyle/>
                    <a:p>
                      <a:pPr defTabSz="2438643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100" dirty="0">
                          <a:solidFill>
                            <a:srgbClr val="25232F"/>
                          </a:solidFill>
                        </a:rPr>
                        <a:t>3,8</a:t>
                      </a:r>
                    </a:p>
                  </a:txBody>
                  <a:tcPr marL="25006" marR="25006" marT="25006" marB="25006" anchor="ctr" horzOverflow="overflow">
                    <a:lnL w="38100">
                      <a:solidFill>
                        <a:srgbClr val="FFFFFF"/>
                      </a:solidFill>
                    </a:lnL>
                    <a:lnR w="381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E7F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0" name="Rectángulo 6"/>
          <p:cNvSpPr txBox="1"/>
          <p:nvPr/>
        </p:nvSpPr>
        <p:spPr>
          <a:xfrm>
            <a:off x="11362427" y="10852225"/>
            <a:ext cx="12101351" cy="40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21" tIns="45721" rIns="45721" bIns="45721">
            <a:spAutoFit/>
          </a:bodyPr>
          <a:lstStyle/>
          <a:p>
            <a:pPr algn="r">
              <a:defRPr sz="2000">
                <a:solidFill>
                  <a:srgbClr val="000000"/>
                </a:solidFill>
              </a:defRPr>
            </a:pPr>
            <a:r>
              <a:rPr sz="2000"/>
              <a:t>Fuente: FMI, World Economic Outlook (Octubre, 2019).</a:t>
            </a:r>
            <a:r>
              <a:rPr sz="2000">
                <a:solidFill>
                  <a:srgbClr val="25232F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2697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Marcador de número de diapositiva 2"/>
          <p:cNvSpPr txBox="1">
            <a:spLocks noGrp="1"/>
          </p:cNvSpPr>
          <p:nvPr>
            <p:ph type="sldNum" sz="quarter" idx="4294967295"/>
          </p:nvPr>
        </p:nvSpPr>
        <p:spPr>
          <a:xfrm>
            <a:off x="23377178" y="11966502"/>
            <a:ext cx="1029954" cy="214897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33" name="Заголовок 1"/>
          <p:cNvSpPr txBox="1">
            <a:spLocks noGrp="1"/>
          </p:cNvSpPr>
          <p:nvPr>
            <p:ph type="title"/>
          </p:nvPr>
        </p:nvSpPr>
        <p:spPr>
          <a:xfrm>
            <a:off x="4249637" y="2466814"/>
            <a:ext cx="18745856" cy="1878370"/>
          </a:xfrm>
          <a:prstGeom prst="rect">
            <a:avLst/>
          </a:prstGeom>
        </p:spPr>
        <p:txBody>
          <a:bodyPr/>
          <a:lstStyle>
            <a:lvl1pPr algn="l">
              <a:defRPr sz="6000"/>
            </a:lvl1pPr>
          </a:lstStyle>
          <a:p>
            <a:r>
              <a:rPr dirty="0"/>
              <a:t>ESCENARIO MACROECONÓMICO ESPAÑA</a:t>
            </a:r>
          </a:p>
        </p:txBody>
      </p:sp>
      <p:sp>
        <p:nvSpPr>
          <p:cNvPr id="134" name="Triángulo rectángulo 5"/>
          <p:cNvSpPr/>
          <p:nvPr/>
        </p:nvSpPr>
        <p:spPr>
          <a:xfrm>
            <a:off x="3457496" y="2610840"/>
            <a:ext cx="648116" cy="648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F6DCB"/>
          </a:solidFill>
          <a:ln w="12700">
            <a:miter lim="400000"/>
          </a:ln>
        </p:spPr>
        <p:txBody>
          <a:bodyPr lIns="45721" tIns="45721" rIns="45721" bIns="45721" anchor="ctr"/>
          <a:lstStyle/>
          <a:p>
            <a:pPr algn="ctr">
              <a:defRPr>
                <a:solidFill>
                  <a:srgbClr val="0069E5"/>
                </a:solidFill>
              </a:defRPr>
            </a:pPr>
            <a:endParaRPr/>
          </a:p>
        </p:txBody>
      </p:sp>
      <p:graphicFrame>
        <p:nvGraphicFramePr>
          <p:cNvPr id="135" name="Tabla 197"/>
          <p:cNvGraphicFramePr/>
          <p:nvPr>
            <p:extLst>
              <p:ext uri="{D42A27DB-BD31-4B8C-83A1-F6EECF244321}">
                <p14:modId xmlns:p14="http://schemas.microsoft.com/office/powerpoint/2010/main" val="4254198296"/>
              </p:ext>
            </p:extLst>
          </p:nvPr>
        </p:nvGraphicFramePr>
        <p:xfrm>
          <a:off x="3457496" y="3835483"/>
          <a:ext cx="19177930" cy="7302267"/>
        </p:xfrm>
        <a:graphic>
          <a:graphicData uri="http://schemas.openxmlformats.org/drawingml/2006/table">
            <a:tbl>
              <a:tblPr bandRow="1">
                <a:tableStyleId>{0660B408-B3CF-4A94-85FC-2B1E0A45F4A2}</a:tableStyleId>
              </a:tblPr>
              <a:tblGrid>
                <a:gridCol w="12077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2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2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5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>
                          <a:solidFill>
                            <a:schemeClr val="tx1"/>
                          </a:solidFill>
                        </a:rPr>
                        <a:t>PIB real </a:t>
                      </a:r>
                      <a:r>
                        <a:rPr sz="2800" b="1" dirty="0" err="1">
                          <a:solidFill>
                            <a:schemeClr val="tx1"/>
                          </a:solidFill>
                        </a:rPr>
                        <a:t>por</a:t>
                      </a:r>
                      <a:r>
                        <a:rPr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sz="2800" b="1" dirty="0" err="1">
                          <a:solidFill>
                            <a:schemeClr val="tx1"/>
                          </a:solidFill>
                        </a:rPr>
                        <a:t>componentes</a:t>
                      </a:r>
                      <a:r>
                        <a:rPr sz="2800" b="1" dirty="0">
                          <a:solidFill>
                            <a:schemeClr val="tx1"/>
                          </a:solidFill>
                        </a:rPr>
                        <a:t> de </a:t>
                      </a:r>
                      <a:r>
                        <a:rPr sz="2800" b="1" dirty="0" err="1">
                          <a:solidFill>
                            <a:schemeClr val="tx1"/>
                          </a:solidFill>
                        </a:rPr>
                        <a:t>demanda</a:t>
                      </a:r>
                      <a:r>
                        <a:rPr sz="2800" b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15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/>
                        <a:t> </a:t>
                      </a:r>
                      <a:r>
                        <a:rPr lang="es-ES" sz="2800" b="1" dirty="0"/>
                        <a:t>2018</a:t>
                      </a:r>
                      <a:endParaRPr sz="2800" b="1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15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/>
                        <a:t> </a:t>
                      </a:r>
                      <a:r>
                        <a:rPr lang="es-ES" sz="2800" b="1" dirty="0"/>
                        <a:t>2019</a:t>
                      </a:r>
                      <a:endParaRPr sz="2800" b="1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15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/>
                        <a:t> </a:t>
                      </a:r>
                      <a:r>
                        <a:rPr lang="es-ES" sz="2800" b="1" dirty="0"/>
                        <a:t>2020</a:t>
                      </a:r>
                      <a:endParaRPr sz="2800" b="1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 err="1"/>
                        <a:t>Consumo</a:t>
                      </a:r>
                      <a:r>
                        <a:rPr sz="2800" dirty="0"/>
                        <a:t> </a:t>
                      </a:r>
                      <a:r>
                        <a:rPr sz="2800" dirty="0" err="1"/>
                        <a:t>privado</a:t>
                      </a:r>
                      <a:r>
                        <a:rPr sz="2800" dirty="0"/>
                        <a:t> 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1,8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0,9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1,2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 err="1"/>
                        <a:t>Consumo</a:t>
                      </a:r>
                      <a:r>
                        <a:rPr sz="2800" dirty="0"/>
                        <a:t> de las AA.PP. 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1,9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2,0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1,5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Formación bruta de capital fijo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5,3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3,1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3,0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Exportaciones de bienes y servicios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2,2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1,7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2,3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 err="1"/>
                        <a:t>Importaciones</a:t>
                      </a:r>
                      <a:r>
                        <a:rPr sz="2800" dirty="0"/>
                        <a:t> de </a:t>
                      </a:r>
                      <a:r>
                        <a:rPr sz="2800" dirty="0" err="1"/>
                        <a:t>bienes</a:t>
                      </a:r>
                      <a:r>
                        <a:rPr sz="2800" dirty="0"/>
                        <a:t> y </a:t>
                      </a:r>
                      <a:r>
                        <a:rPr sz="2800" dirty="0" err="1"/>
                        <a:t>servicios</a:t>
                      </a:r>
                      <a:r>
                        <a:rPr sz="2800" dirty="0"/>
                        <a:t> 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3,3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0,1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2,0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/>
                        <a:t>PIB real </a:t>
                      </a:r>
                      <a:endParaRPr sz="2800" b="1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2,4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2,1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/>
                        <a:t>1,8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PIB nominal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3,5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3,9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/>
                        <a:t>3,6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/>
                        <a:t>PRECIOS</a:t>
                      </a:r>
                      <a:endParaRPr sz="2800" b="1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15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 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15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 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15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/>
                        <a:t> 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 err="1"/>
                        <a:t>Deflactor</a:t>
                      </a:r>
                      <a:r>
                        <a:rPr sz="2800" dirty="0"/>
                        <a:t> del PIB 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1,1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1,7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/>
                        <a:t>1,8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 err="1"/>
                        <a:t>Deflactor</a:t>
                      </a:r>
                      <a:r>
                        <a:rPr sz="2800" dirty="0"/>
                        <a:t> del </a:t>
                      </a:r>
                      <a:r>
                        <a:rPr sz="2800" dirty="0" err="1"/>
                        <a:t>consumo</a:t>
                      </a:r>
                      <a:r>
                        <a:rPr sz="2800" dirty="0"/>
                        <a:t> </a:t>
                      </a:r>
                      <a:r>
                        <a:rPr sz="2800" dirty="0" err="1"/>
                        <a:t>privado</a:t>
                      </a:r>
                      <a:r>
                        <a:rPr sz="2800" dirty="0"/>
                        <a:t> 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1,5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1,5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1,6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51393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/>
                        <a:t>MERCADO</a:t>
                      </a:r>
                      <a:r>
                        <a:rPr sz="2800" dirty="0"/>
                        <a:t> </a:t>
                      </a:r>
                      <a:r>
                        <a:rPr sz="2800" b="1" dirty="0"/>
                        <a:t>LABORAL</a:t>
                      </a:r>
                      <a:endParaRPr sz="2800" b="1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15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 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15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 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15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/>
                        <a:t> 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Empleo equivalente a tiempo completo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2,5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2,3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/>
                        <a:t>2,0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19298">
                <a:tc>
                  <a:txBody>
                    <a:bodyPr/>
                    <a:lstStyle/>
                    <a:p>
                      <a:pPr algn="l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 err="1"/>
                        <a:t>Tasa</a:t>
                      </a:r>
                      <a:r>
                        <a:rPr sz="2800" dirty="0"/>
                        <a:t> de </a:t>
                      </a:r>
                      <a:r>
                        <a:rPr sz="2800" dirty="0" err="1"/>
                        <a:t>paro</a:t>
                      </a:r>
                      <a:r>
                        <a:rPr sz="2800" dirty="0"/>
                        <a:t> (% </a:t>
                      </a:r>
                      <a:r>
                        <a:rPr sz="2800" dirty="0" err="1"/>
                        <a:t>población</a:t>
                      </a:r>
                      <a:r>
                        <a:rPr sz="2800" dirty="0"/>
                        <a:t> </a:t>
                      </a:r>
                      <a:r>
                        <a:rPr sz="2800" dirty="0" err="1"/>
                        <a:t>activa</a:t>
                      </a:r>
                      <a:r>
                        <a:rPr sz="2800" dirty="0"/>
                        <a:t>) 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/>
                        <a:t>15,3 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/>
                        <a:t>13,8 </a:t>
                      </a:r>
                      <a:endParaRPr sz="280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tc>
                  <a:txBody>
                    <a:bodyPr/>
                    <a:lstStyle/>
                    <a:p>
                      <a:pPr algn="ctr" defTabSz="2438643">
                        <a:lnSpc>
                          <a:spcPct val="120000"/>
                        </a:lnSpc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/>
                        <a:t>12,3</a:t>
                      </a:r>
                      <a:endParaRPr sz="2800" dirty="0">
                        <a:solidFill>
                          <a:srgbClr val="25232F"/>
                        </a:solidFill>
                      </a:endParaRPr>
                    </a:p>
                  </a:txBody>
                  <a:tcPr marL="3600" marR="3600" marT="3600" marB="3600" horzOverflow="overflow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36" name="Rectángulo 6"/>
          <p:cNvSpPr txBox="1"/>
          <p:nvPr/>
        </p:nvSpPr>
        <p:spPr>
          <a:xfrm>
            <a:off x="10488355" y="11539314"/>
            <a:ext cx="12101351" cy="400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21" tIns="45721" rIns="45721" bIns="45721">
            <a:spAutoFit/>
          </a:bodyPr>
          <a:lstStyle>
            <a:lvl1pPr algn="r">
              <a:defRPr sz="2000">
                <a:solidFill>
                  <a:srgbClr val="000000"/>
                </a:solidFill>
              </a:defRPr>
            </a:lvl1pPr>
          </a:lstStyle>
          <a:p>
            <a:r>
              <a:t>Fuente: Ministerio de Economía y Empresa (Plan Presupuestario 2020, 15 octubre 2019)</a:t>
            </a:r>
          </a:p>
        </p:txBody>
      </p:sp>
    </p:spTree>
    <p:extLst>
      <p:ext uri="{BB962C8B-B14F-4D97-AF65-F5344CB8AC3E}">
        <p14:creationId xmlns:p14="http://schemas.microsoft.com/office/powerpoint/2010/main" val="368025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9360" y="2466306"/>
            <a:ext cx="18744634" cy="1878246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ES" sz="5400" dirty="0"/>
              <a:t>PREVISIONES DE LAS PRINCIPALES MAGNITUDES MACROECONÓMICAS DE CANARIAS </a:t>
            </a:r>
          </a:p>
        </p:txBody>
      </p:sp>
      <p:sp>
        <p:nvSpPr>
          <p:cNvPr id="7" name="Номер слайда 1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fld id="{E8BBD06A-759F-43F0-9FDD-30D8801384DF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/>
          </p:nvPr>
        </p:nvGraphicFramePr>
        <p:xfrm>
          <a:off x="3407818" y="4534024"/>
          <a:ext cx="19586176" cy="7331438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4895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5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976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976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81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 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2018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2019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Previsiones PGCAC 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(octubre 2019)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2020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Previsiones PGCAC 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(octubre 2019)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16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ACTIVIDAD Y DEMANDA *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PIB Real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2,4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1,8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1,3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Deflactor del PIB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1,0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0,6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0,9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PIB nominal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3,4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2,4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2,2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4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PIB nominal (mill. Euros)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46.029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47.180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48.218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07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MERCADO LABORAL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4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Activos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2,1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2,3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1,3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4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  <a:latin typeface="+mn-lt"/>
                          <a:ea typeface="+mn-ea"/>
                          <a:cs typeface="+mn-cs"/>
                        </a:rPr>
                        <a:t>Empleo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6,6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1,3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0,7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4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Parados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-12,6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6,3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3,7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4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Tasa de paro (%)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20,1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20,9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21,3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407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PRECIOS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40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Inflación (media anual)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>
                          <a:effectLst/>
                        </a:rPr>
                        <a:t>1,5</a:t>
                      </a:r>
                      <a:endParaRPr lang="es-ES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0,4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>
                          <a:effectLst/>
                        </a:rPr>
                        <a:t>0,8</a:t>
                      </a:r>
                      <a:endParaRPr lang="es-E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8000" marR="108000" marT="3600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3054652" y="12154050"/>
            <a:ext cx="984814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s-ES" sz="3200" dirty="0">
                <a:solidFill>
                  <a:schemeClr val="accent2">
                    <a:lumMod val="50000"/>
                  </a:schemeClr>
                </a:solidFill>
              </a:rPr>
              <a:t>(*) Tasa de variación interanual excepto la tasa de paro (%)</a:t>
            </a:r>
          </a:p>
        </p:txBody>
      </p:sp>
      <p:sp>
        <p:nvSpPr>
          <p:cNvPr id="13" name="Triángulo rectángulo 12"/>
          <p:cNvSpPr/>
          <p:nvPr/>
        </p:nvSpPr>
        <p:spPr>
          <a:xfrm>
            <a:off x="3457272" y="2610322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17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6" name="Rectángulo 5"/>
          <p:cNvSpPr/>
          <p:nvPr/>
        </p:nvSpPr>
        <p:spPr>
          <a:xfrm>
            <a:off x="4692685" y="4986586"/>
            <a:ext cx="1785798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0070C0"/>
                </a:solidFill>
              </a:rPr>
              <a:t>Turismo</a:t>
            </a:r>
            <a:endParaRPr lang="es-ES" dirty="0">
              <a:solidFill>
                <a:srgbClr val="0070C0"/>
              </a:solidFill>
            </a:endParaRPr>
          </a:p>
          <a:p>
            <a:pPr algn="just"/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just">
              <a:buFontTx/>
              <a:buChar char="-"/>
            </a:pPr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Descenso del número de turistas extranjeros del -4,0% de enero a agosto de 2019, por lo que se intensifica la caída respecto al -3,0% anotado en el mismo periodo de 2018. </a:t>
            </a:r>
          </a:p>
          <a:p>
            <a:pPr marL="571500" indent="-571500" algn="just">
              <a:buFontTx/>
              <a:buChar char="-"/>
            </a:pPr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just">
              <a:buFontTx/>
              <a:buChar char="-"/>
            </a:pPr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Reino Unido y Alemania continúan siendo los principales países emisores. </a:t>
            </a:r>
          </a:p>
          <a:p>
            <a:pPr marL="571500" indent="-571500" algn="just">
              <a:buFontTx/>
              <a:buChar char="-"/>
            </a:pPr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just">
              <a:buFontTx/>
              <a:buChar char="-"/>
            </a:pPr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Mejor comportamiento del turismo nacional, que crece hasta un 12,8% en los ocho primeros meses de 2019 frente al 4,2% del mismo periodo de 2018. </a:t>
            </a:r>
          </a:p>
          <a:p>
            <a:pPr marL="571500" indent="-571500" algn="just">
              <a:buFontTx/>
              <a:buChar char="-"/>
            </a:pPr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marL="571500" indent="-571500" algn="just">
              <a:buFontTx/>
              <a:buChar char="-"/>
            </a:pPr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Aumento del gasto turístico extranjero, con una tasa de variación acumulada del 0,8% anual, aunque inferior a la registrada hace un año (2,1%).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49360" y="2466306"/>
            <a:ext cx="18744634" cy="1878246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ES" sz="5400" dirty="0"/>
              <a:t>ANÁLISIS DE LOS PRINCIPALES SECTORES PRODUCTIVOS DE CANARIAS </a:t>
            </a:r>
          </a:p>
        </p:txBody>
      </p:sp>
      <p:sp>
        <p:nvSpPr>
          <p:cNvPr id="8" name="Triángulo rectángulo 7"/>
          <p:cNvSpPr/>
          <p:nvPr/>
        </p:nvSpPr>
        <p:spPr>
          <a:xfrm>
            <a:off x="3457272" y="2610322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694" y="4986586"/>
            <a:ext cx="1727155" cy="174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820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8BBD06A-759F-43F0-9FDD-30D8801384D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6" name="Rectángulo 5"/>
          <p:cNvSpPr/>
          <p:nvPr/>
        </p:nvSpPr>
        <p:spPr>
          <a:xfrm>
            <a:off x="4692685" y="4986586"/>
            <a:ext cx="178579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solidFill>
                  <a:srgbClr val="0070C0"/>
                </a:solidFill>
              </a:rPr>
              <a:t>Comercio</a:t>
            </a:r>
          </a:p>
          <a:p>
            <a:pPr algn="just"/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El índice de comercio al por menor presenta durante los ocho primeros meses de 2019 una tasa de crecimiento del 1,4 anual tras el 0,9% anotado en el mismo periodo de 2018. </a:t>
            </a:r>
          </a:p>
          <a:p>
            <a:pPr algn="just"/>
            <a:endParaRPr lang="es-ES" sz="36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ES" sz="3600" dirty="0">
                <a:solidFill>
                  <a:schemeClr val="bg1">
                    <a:lumMod val="50000"/>
                  </a:schemeClr>
                </a:solidFill>
              </a:rPr>
              <a:t>- No obstante, el índice de ocupación en este subsector muestra tasas de crecimiento anuales inferiores a las del pasado año (1,2% anual frente al 2,4% de hace un año).</a:t>
            </a:r>
            <a:endParaRPr lang="es-ES" sz="3600" b="0" dirty="0">
              <a:solidFill>
                <a:schemeClr val="bg1">
                  <a:lumMod val="50000"/>
                </a:schemeClr>
              </a:solidFill>
              <a:effectLst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249360" y="2466306"/>
            <a:ext cx="18744634" cy="1878246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s-ES" sz="5400" dirty="0"/>
              <a:t>ANÁLISIS DE LOS PRINCIPALES SECTORES PRODUCTIVOS DE CANARIAS  </a:t>
            </a:r>
          </a:p>
        </p:txBody>
      </p:sp>
      <p:sp>
        <p:nvSpPr>
          <p:cNvPr id="8" name="Triángulo rectángulo 7"/>
          <p:cNvSpPr/>
          <p:nvPr/>
        </p:nvSpPr>
        <p:spPr>
          <a:xfrm>
            <a:off x="3457272" y="2610322"/>
            <a:ext cx="648072" cy="648072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69E5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2224" y="5202610"/>
            <a:ext cx="171009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625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03">
      <a:dk1>
        <a:srgbClr val="25232F"/>
      </a:dk1>
      <a:lt1>
        <a:srgbClr val="FFFFFF"/>
      </a:lt1>
      <a:dk2>
        <a:srgbClr val="25232F"/>
      </a:dk2>
      <a:lt2>
        <a:srgbClr val="FFFFFF"/>
      </a:lt2>
      <a:accent1>
        <a:srgbClr val="19CED0"/>
      </a:accent1>
      <a:accent2>
        <a:srgbClr val="3291F0"/>
      </a:accent2>
      <a:accent3>
        <a:srgbClr val="CDCCCC"/>
      </a:accent3>
      <a:accent4>
        <a:srgbClr val="B7B7B7"/>
      </a:accent4>
      <a:accent5>
        <a:srgbClr val="9E9E9E"/>
      </a:accent5>
      <a:accent6>
        <a:srgbClr val="87878C"/>
      </a:accent6>
      <a:hlink>
        <a:srgbClr val="F49100"/>
      </a:hlink>
      <a:folHlink>
        <a:srgbClr val="85DFD0"/>
      </a:folHlink>
    </a:clrScheme>
    <a:fontScheme name="Другая 5">
      <a:majorFont>
        <a:latin typeface="Source Serif Pro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62697</TotalTime>
  <Words>3449</Words>
  <Application>Microsoft Office PowerPoint</Application>
  <PresentationFormat>Personalizado</PresentationFormat>
  <Paragraphs>1293</Paragraphs>
  <Slides>34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9" baseType="lpstr">
      <vt:lpstr>Arial Unicode MS</vt:lpstr>
      <vt:lpstr>Arial</vt:lpstr>
      <vt:lpstr>Calibri</vt:lpstr>
      <vt:lpstr>Times New Roman</vt:lpstr>
      <vt:lpstr>Тема Office</vt:lpstr>
      <vt:lpstr>Presentación de PowerPoint</vt:lpstr>
      <vt:lpstr>Presentación de PowerPoint</vt:lpstr>
      <vt:lpstr>CONTEXTO ECONÓMICO Y POLÍTICO</vt:lpstr>
      <vt:lpstr>PREVISIONES ECONÓMICAS MUNDIALES (FMI)</vt:lpstr>
      <vt:lpstr>PREVISIONES ECONÓMICAS EUROZONA</vt:lpstr>
      <vt:lpstr>ESCENARIO MACROECONÓMICO ESPAÑA</vt:lpstr>
      <vt:lpstr>PREVISIONES DE LAS PRINCIPALES MAGNITUDES MACROECONÓMICAS DE CANARIAS </vt:lpstr>
      <vt:lpstr>ANÁLISIS DE LOS PRINCIPALES SECTORES PRODUCTIVOS DE CANARIAS </vt:lpstr>
      <vt:lpstr>ANÁLISIS DE LOS PRINCIPALES SECTORES PRODUCTIVOS DE CANARIAS  </vt:lpstr>
      <vt:lpstr>ANÁLISIS DE LOS PRINCIPALES SECTORES PRODUCTIVOS DE CANARIAS  </vt:lpstr>
      <vt:lpstr>ANÁLISIS DE LOS PRINCIPALES SECTORES PRODUCTIVOS DE CANARIAS  </vt:lpstr>
      <vt:lpstr>ANÁLISIS DE LOS PRINCIPALES SECTORES PRODUCTIVOS DE CANARIAS  </vt:lpstr>
      <vt:lpstr>OBJETIVOS DE ESTABILIDAD PRESUPUESTARIA</vt:lpstr>
      <vt:lpstr>Presentación de PowerPoint</vt:lpstr>
      <vt:lpstr>PRESUPUESTO PER CÁPITA</vt:lpstr>
      <vt:lpstr>INGRESOS</vt:lpstr>
      <vt:lpstr>MODIFICACIONES NORMATIVAS</vt:lpstr>
      <vt:lpstr>MODIFICACIONES NORMATIVAS</vt:lpstr>
      <vt:lpstr>MODIFICACIONES NORMATIVAS</vt:lpstr>
      <vt:lpstr>BLOQUE DE FINANCIACIÓN CANARIO</vt:lpstr>
      <vt:lpstr>LÍMITE DE GASTO NO FINANCIERO</vt:lpstr>
      <vt:lpstr>GASTO NO FINANCIERO: </vt:lpstr>
      <vt:lpstr>DETERMINACIÓN DE LÍMITE DE GASTO NO FINANCIERO PARA 2020</vt:lpstr>
      <vt:lpstr>ESTIMACIÓN EVOLUCIÓN DEL ENDEUDAMIENTO  2019-2020 (miles de euros)</vt:lpstr>
      <vt:lpstr>GASTOS POR CAPÍTULOS</vt:lpstr>
      <vt:lpstr>GASTOS CONSOLIDADOS POR SECCIONES (1)</vt:lpstr>
      <vt:lpstr>GASTOS CONSOLIDADOS POR SECCIONES (y 2) </vt:lpstr>
      <vt:lpstr>MAYOR COMPROMISO SOCIAL</vt:lpstr>
      <vt:lpstr>PRESUPUESTOS POR POLÍTICAS (1)</vt:lpstr>
      <vt:lpstr> ACCIONES DESTACADAS EN POLÍTICAS SOCIALES</vt:lpstr>
      <vt:lpstr>PRESUPUESTOS POR POLÍTICAS  (y 2)</vt:lpstr>
      <vt:lpstr> ACCIONES DESTACADAS EN SECTORES PRODUCTIVOS</vt:lpstr>
      <vt:lpstr>GASTOS TERRITORIALIZADOS</vt:lpstr>
      <vt:lpstr>Presentación de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федотов</dc:creator>
  <cp:lastModifiedBy>JOSE LUIS DIAZ EXPOSITO</cp:lastModifiedBy>
  <cp:revision>2883</cp:revision>
  <cp:lastPrinted>2019-10-29T16:44:56Z</cp:lastPrinted>
  <dcterms:created xsi:type="dcterms:W3CDTF">2015-06-18T17:56:23Z</dcterms:created>
  <dcterms:modified xsi:type="dcterms:W3CDTF">2019-10-31T11:54:20Z</dcterms:modified>
</cp:coreProperties>
</file>