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7">
          <p15:clr>
            <a:srgbClr val="747775"/>
          </p15:clr>
        </p15:guide>
        <p15:guide id="2" orient="horz" pos="709">
          <p15:clr>
            <a:srgbClr val="747775"/>
          </p15:clr>
        </p15:guide>
        <p15:guide id="3" orient="horz" pos="2788">
          <p15:clr>
            <a:srgbClr val="747775"/>
          </p15:clr>
        </p15:guide>
        <p15:guide id="4" pos="3716">
          <p15:clr>
            <a:srgbClr val="747775"/>
          </p15:clr>
        </p15:guide>
        <p15:guide id="5" pos="3595">
          <p15:clr>
            <a:srgbClr val="747775"/>
          </p15:clr>
        </p15:guide>
        <p15:guide id="6" pos="662">
          <p15:clr>
            <a:srgbClr val="747775"/>
          </p15:clr>
        </p15:guide>
        <p15:guide id="7" pos="285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658" y="96"/>
      </p:cViewPr>
      <p:guideLst>
        <p:guide pos="397"/>
        <p:guide orient="horz" pos="709"/>
        <p:guide orient="horz" pos="2788"/>
        <p:guide pos="3716"/>
        <p:guide pos="3595"/>
        <p:guide pos="662"/>
        <p:guide pos="28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310958b8f53_0_1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g310958b8f53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310958b8f53_0_22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g310958b8f53_0_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310958b8f53_0_31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g310958b8f53_0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310958b8f53_3_2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g310958b8f53_3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31070647626_0_47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g31070647626_0_4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g310958b8f53_0_40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g310958b8f53_0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g311978f028e_0_6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1" name="Google Shape;701;g311978f028e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g311978f028e_0_7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7" name="Google Shape;707;g311978f028e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g311978f028e_0_7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g311978f028e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g311978f028e_0_8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" name="Google Shape;719;g311978f028e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9e58f62671_0_12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g29e58f62671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29e58f62671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77933" y="744497"/>
            <a:ext cx="6042300" cy="3722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29e58f62671_0_43:notes"/>
          <p:cNvSpPr txBox="1">
            <a:spLocks noGrp="1"/>
          </p:cNvSpPr>
          <p:nvPr>
            <p:ph type="body" idx="1"/>
          </p:nvPr>
        </p:nvSpPr>
        <p:spPr>
          <a:xfrm>
            <a:off x="679768" y="4715147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10958b8f53_0_67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g310958b8f53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1070647626_0_8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g3107064762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10958b8f53_0_68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g310958b8f53_0_6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10958b8f53_1_13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g310958b8f53_1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310958b8f53_0_71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g310958b8f53_0_7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10958b8f53_3_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g310958b8f53_3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310958b8f53_0_74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g310958b8f53_0_7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800" cy="3722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50625" y="256000"/>
            <a:ext cx="1461526" cy="174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Google Shape;17;p2"/>
          <p:cNvCxnSpPr/>
          <p:nvPr/>
        </p:nvCxnSpPr>
        <p:spPr>
          <a:xfrm rot="10800000">
            <a:off x="1492800" y="430088"/>
            <a:ext cx="7319400" cy="0"/>
          </a:xfrm>
          <a:prstGeom prst="straightConnector1">
            <a:avLst/>
          </a:prstGeom>
          <a:noFill/>
          <a:ln w="9525" cap="flat" cmpd="sng">
            <a:solidFill>
              <a:srgbClr val="FFD6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Google Shape;18;p2"/>
          <p:cNvSpPr txBox="1"/>
          <p:nvPr/>
        </p:nvSpPr>
        <p:spPr>
          <a:xfrm>
            <a:off x="7376825" y="173700"/>
            <a:ext cx="140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>
                <a:solidFill>
                  <a:srgbClr val="004A89"/>
                </a:solidFill>
              </a:rPr>
              <a:t>Presupuestos 2025</a:t>
            </a:r>
            <a:endParaRPr sz="1000" b="1">
              <a:solidFill>
                <a:srgbClr val="004A89"/>
              </a:solidFill>
            </a:endParaRPr>
          </a:p>
        </p:txBody>
      </p:sp>
      <p:pic>
        <p:nvPicPr>
          <p:cNvPr id="19" name="Google Shape;19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800" y="134300"/>
            <a:ext cx="940324" cy="475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035375"/>
            <a:ext cx="9144001" cy="10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 rot="5400000">
            <a:off x="5463750" y="1371629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035375"/>
            <a:ext cx="9144001" cy="10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0625" y="256000"/>
            <a:ext cx="1461526" cy="174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2" name="Google Shape;102;p15"/>
          <p:cNvCxnSpPr/>
          <p:nvPr/>
        </p:nvCxnSpPr>
        <p:spPr>
          <a:xfrm rot="10800000">
            <a:off x="1492800" y="430088"/>
            <a:ext cx="7319400" cy="0"/>
          </a:xfrm>
          <a:prstGeom prst="straightConnector1">
            <a:avLst/>
          </a:prstGeom>
          <a:noFill/>
          <a:ln w="9525" cap="flat" cmpd="sng">
            <a:solidFill>
              <a:srgbClr val="FFD6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3" name="Google Shape;103;p15"/>
          <p:cNvSpPr txBox="1"/>
          <p:nvPr/>
        </p:nvSpPr>
        <p:spPr>
          <a:xfrm>
            <a:off x="7376838" y="166050"/>
            <a:ext cx="140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>
                <a:solidFill>
                  <a:srgbClr val="004A89"/>
                </a:solidFill>
                <a:latin typeface="Calibri"/>
                <a:ea typeface="Calibri"/>
                <a:cs typeface="Calibri"/>
                <a:sym typeface="Calibri"/>
              </a:rPr>
              <a:t>Presupuestos 2025</a:t>
            </a:r>
            <a:endParaRPr sz="1000" b="1">
              <a:solidFill>
                <a:srgbClr val="004A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1800" y="134300"/>
            <a:ext cx="940324" cy="475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3131840" y="478599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Consejería de Hacienda y Presidencia</a:t>
            </a: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5" name="Google Shape;125;p1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1" name="Google Shape;141;p2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817750" y="4698788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00"/>
            </a:lvl1pPr>
            <a:lvl2pPr marL="0" lvl="1" indent="0" algn="r">
              <a:spcBef>
                <a:spcPts val="0"/>
              </a:spcBef>
              <a:buNone/>
              <a:defRPr sz="700"/>
            </a:lvl2pPr>
            <a:lvl3pPr marL="0" lvl="2" indent="0" algn="r">
              <a:spcBef>
                <a:spcPts val="0"/>
              </a:spcBef>
              <a:buNone/>
              <a:defRPr sz="700"/>
            </a:lvl3pPr>
            <a:lvl4pPr marL="0" lvl="3" indent="0" algn="r">
              <a:spcBef>
                <a:spcPts val="0"/>
              </a:spcBef>
              <a:buNone/>
              <a:defRPr sz="700"/>
            </a:lvl4pPr>
            <a:lvl5pPr marL="0" lvl="4" indent="0" algn="r">
              <a:spcBef>
                <a:spcPts val="0"/>
              </a:spcBef>
              <a:buNone/>
              <a:defRPr sz="700"/>
            </a:lvl5pPr>
            <a:lvl6pPr marL="0" lvl="5" indent="0" algn="r">
              <a:spcBef>
                <a:spcPts val="0"/>
              </a:spcBef>
              <a:buNone/>
              <a:defRPr sz="700"/>
            </a:lvl6pPr>
            <a:lvl7pPr marL="0" lvl="6" indent="0" algn="r">
              <a:spcBef>
                <a:spcPts val="0"/>
              </a:spcBef>
              <a:buNone/>
              <a:defRPr sz="700"/>
            </a:lvl7pPr>
            <a:lvl8pPr marL="0" lvl="7" indent="0" algn="r">
              <a:spcBef>
                <a:spcPts val="0"/>
              </a:spcBef>
              <a:buNone/>
              <a:defRPr sz="700"/>
            </a:lvl8pPr>
            <a:lvl9pPr marL="0" lvl="8" indent="0" algn="r">
              <a:spcBef>
                <a:spcPts val="0"/>
              </a:spcBef>
              <a:buNone/>
              <a:defRPr sz="7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939230" y="1469575"/>
            <a:ext cx="2887861" cy="59471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3"/>
          <p:cNvSpPr txBox="1"/>
          <p:nvPr/>
        </p:nvSpPr>
        <p:spPr>
          <a:xfrm>
            <a:off x="4020750" y="133950"/>
            <a:ext cx="140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>
                <a:solidFill>
                  <a:srgbClr val="004A89"/>
                </a:solidFill>
                <a:latin typeface="Calibri"/>
                <a:ea typeface="Calibri"/>
                <a:cs typeface="Calibri"/>
                <a:sym typeface="Calibri"/>
              </a:rPr>
              <a:t>Presupuestos 2025</a:t>
            </a:r>
            <a:endParaRPr sz="100">
              <a:solidFill>
                <a:srgbClr val="004A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 txBox="1"/>
          <p:nvPr/>
        </p:nvSpPr>
        <p:spPr>
          <a:xfrm>
            <a:off x="143325" y="118200"/>
            <a:ext cx="1407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4A89"/>
                </a:solidFill>
                <a:latin typeface="Calibri"/>
                <a:ea typeface="Calibri"/>
                <a:cs typeface="Calibri"/>
                <a:sym typeface="Calibri"/>
              </a:rPr>
              <a:t>Consejería de Hacienda</a:t>
            </a:r>
            <a:endParaRPr sz="900">
              <a:solidFill>
                <a:srgbClr val="004A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" name="Google Shape;26;p3"/>
          <p:cNvCxnSpPr/>
          <p:nvPr/>
        </p:nvCxnSpPr>
        <p:spPr>
          <a:xfrm rot="10800000">
            <a:off x="5513864" y="321275"/>
            <a:ext cx="2502600" cy="0"/>
          </a:xfrm>
          <a:prstGeom prst="straightConnector1">
            <a:avLst/>
          </a:prstGeom>
          <a:noFill/>
          <a:ln w="9525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7" name="Google Shape;2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9122" y="147200"/>
            <a:ext cx="436798" cy="2303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" name="Google Shape;28;p3"/>
          <p:cNvCxnSpPr/>
          <p:nvPr/>
        </p:nvCxnSpPr>
        <p:spPr>
          <a:xfrm rot="10800000">
            <a:off x="1627101" y="321275"/>
            <a:ext cx="2326200" cy="0"/>
          </a:xfrm>
          <a:prstGeom prst="straightConnector1">
            <a:avLst/>
          </a:prstGeom>
          <a:noFill/>
          <a:ln w="9525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025">
          <p15:clr>
            <a:srgbClr val="E46962"/>
          </p15:clr>
        </p15:guide>
        <p15:guide id="2" orient="horz" pos="595">
          <p15:clr>
            <a:srgbClr val="E46962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47" name="Google Shape;147;p22"/>
          <p:cNvSpPr txBox="1">
            <a:spLocks noGrp="1"/>
          </p:cNvSpPr>
          <p:nvPr>
            <p:ph type="body" idx="1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8" name="Google Shape;148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3"/>
          <p:cNvSpPr txBox="1">
            <a:spLocks noGrp="1"/>
          </p:cNvSpPr>
          <p:nvPr>
            <p:ph type="body" idx="1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4" name="Google Shape;154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 txBox="1">
            <a:spLocks noGrp="1"/>
          </p:cNvSpPr>
          <p:nvPr>
            <p:ph type="title"/>
          </p:nvPr>
        </p:nvSpPr>
        <p:spPr>
          <a:xfrm rot="5400000">
            <a:off x="5463750" y="1371629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4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35" name="Google Shape;35;p4"/>
          <p:cNvSpPr txBox="1"/>
          <p:nvPr/>
        </p:nvSpPr>
        <p:spPr>
          <a:xfrm>
            <a:off x="3131840" y="478599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Consejería de Hacienda y Presidencia</a:t>
            </a: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 i="0" u="none" strike="noStrike" cap="none">
                <a:solidFill>
                  <a:schemeClr val="dk1"/>
                </a:solidFill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 i="0" u="none" strike="noStrike" cap="none">
                <a:solidFill>
                  <a:schemeClr val="dk1"/>
                </a:solidFill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 i="0" u="none" strike="noStrike" cap="none">
                <a:solidFill>
                  <a:schemeClr val="dk1"/>
                </a:solidFill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 i="0" u="none" strike="noStrike" cap="none">
                <a:solidFill>
                  <a:schemeClr val="dk1"/>
                </a:solidFill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 i="0" u="none" strike="noStrike" cap="none">
                <a:solidFill>
                  <a:schemeClr val="dk1"/>
                </a:solidFill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i="0" u="none" strike="noStrike" cap="none">
                <a:solidFill>
                  <a:schemeClr val="dk1"/>
                </a:solidFill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i="0" u="none" strike="noStrike" cap="none">
                <a:solidFill>
                  <a:schemeClr val="dk1"/>
                </a:solidFill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i="0" u="none" strike="noStrike" cap="none">
                <a:solidFill>
                  <a:schemeClr val="dk1"/>
                </a:solidFill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i="0" u="none" strike="noStrike" cap="none">
                <a:solidFill>
                  <a:srgbClr val="888888"/>
                </a:solidFill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i="0" u="none" strike="noStrike" cap="none">
                <a:solidFill>
                  <a:srgbClr val="888888"/>
                </a:solidFill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25"/>
          <p:cNvPicPr preferRelativeResize="0"/>
          <p:nvPr/>
        </p:nvPicPr>
        <p:blipFill rotWithShape="1">
          <a:blip r:embed="rId3">
            <a:alphaModFix/>
          </a:blip>
          <a:srcRect t="9093" b="6632"/>
          <a:stretch/>
        </p:blipFill>
        <p:spPr>
          <a:xfrm>
            <a:off x="0" y="0"/>
            <a:ext cx="9144003" cy="5143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5"/>
          <p:cNvPicPr preferRelativeResize="0"/>
          <p:nvPr/>
        </p:nvPicPr>
        <p:blipFill rotWithShape="1">
          <a:blip r:embed="rId4">
            <a:alphaModFix amt="60000"/>
          </a:blip>
          <a:srcRect r="10498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5"/>
          <p:cNvSpPr txBox="1"/>
          <p:nvPr/>
        </p:nvSpPr>
        <p:spPr>
          <a:xfrm>
            <a:off x="2207750" y="470200"/>
            <a:ext cx="4665000" cy="11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D701"/>
                </a:solidFill>
              </a:rPr>
              <a:t>· Presupuestos 2025 ·</a:t>
            </a:r>
            <a:endParaRPr sz="3200" b="1">
              <a:solidFill>
                <a:srgbClr val="FFD701"/>
              </a:solidFill>
            </a:endParaRPr>
          </a:p>
        </p:txBody>
      </p:sp>
      <p:sp>
        <p:nvSpPr>
          <p:cNvPr id="170" name="Google Shape;170;p25"/>
          <p:cNvSpPr txBox="1"/>
          <p:nvPr/>
        </p:nvSpPr>
        <p:spPr>
          <a:xfrm>
            <a:off x="1422000" y="2277755"/>
            <a:ext cx="6300000" cy="9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 b="1" i="1" dirty="0">
                <a:solidFill>
                  <a:srgbClr val="FFD701"/>
                </a:solidFill>
              </a:rPr>
              <a:t>Para </a:t>
            </a:r>
            <a:r>
              <a:rPr lang="en-US" sz="2600" b="1" i="1" dirty="0" err="1">
                <a:solidFill>
                  <a:srgbClr val="FFD701"/>
                </a:solidFill>
              </a:rPr>
              <a:t>el</a:t>
            </a:r>
            <a:r>
              <a:rPr lang="en-US" sz="2600" b="1" i="1" dirty="0">
                <a:solidFill>
                  <a:srgbClr val="FFD701"/>
                </a:solidFill>
              </a:rPr>
              <a:t> </a:t>
            </a:r>
            <a:r>
              <a:rPr lang="en-US" sz="2600" b="1" i="1" dirty="0" err="1">
                <a:solidFill>
                  <a:srgbClr val="FFD701"/>
                </a:solidFill>
              </a:rPr>
              <a:t>desarrollo</a:t>
            </a:r>
            <a:r>
              <a:rPr lang="en-US" sz="2600" b="1" i="1" dirty="0">
                <a:solidFill>
                  <a:srgbClr val="FFD701"/>
                </a:solidFill>
              </a:rPr>
              <a:t> </a:t>
            </a:r>
            <a:r>
              <a:rPr lang="en-US" sz="2600" b="1" i="1" dirty="0" err="1">
                <a:solidFill>
                  <a:srgbClr val="FFD701"/>
                </a:solidFill>
              </a:rPr>
              <a:t>sostenible</a:t>
            </a:r>
            <a:r>
              <a:rPr lang="en-US" sz="2600" b="1" i="1" dirty="0">
                <a:solidFill>
                  <a:srgbClr val="FFD701"/>
                </a:solidFill>
              </a:rPr>
              <a:t> </a:t>
            </a:r>
            <a:endParaRPr sz="2600" b="1" i="1" dirty="0">
              <a:solidFill>
                <a:srgbClr val="FFD70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 b="1" i="1" dirty="0">
                <a:solidFill>
                  <a:srgbClr val="FFD701"/>
                </a:solidFill>
              </a:rPr>
              <a:t>de Gran Canaria</a:t>
            </a:r>
            <a:endParaRPr sz="2600" b="1" i="1" dirty="0">
              <a:solidFill>
                <a:schemeClr val="dk1"/>
              </a:solidFill>
            </a:endParaRPr>
          </a:p>
        </p:txBody>
      </p:sp>
      <p:sp>
        <p:nvSpPr>
          <p:cNvPr id="171" name="Google Shape;171;p2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pic>
        <p:nvPicPr>
          <p:cNvPr id="172" name="Google Shape;172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92525" y="3849625"/>
            <a:ext cx="1758950" cy="88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1551" y="1146775"/>
            <a:ext cx="5997349" cy="304725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34"/>
          <p:cNvSpPr txBox="1">
            <a:spLocks noGrp="1"/>
          </p:cNvSpPr>
          <p:nvPr>
            <p:ph type="title" idx="4294967295"/>
          </p:nvPr>
        </p:nvSpPr>
        <p:spPr>
          <a:xfrm>
            <a:off x="177100" y="1373525"/>
            <a:ext cx="20772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Presupuesto Consolidado</a:t>
            </a:r>
            <a:endParaRPr sz="23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4"/>
          <p:cNvSpPr txBox="1">
            <a:spLocks noGrp="1"/>
          </p:cNvSpPr>
          <p:nvPr>
            <p:ph type="title" idx="4294967295"/>
          </p:nvPr>
        </p:nvSpPr>
        <p:spPr>
          <a:xfrm>
            <a:off x="177100" y="2143050"/>
            <a:ext cx="3261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Por capítulos </a:t>
            </a:r>
            <a:endParaRPr sz="15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Comparación 2025 y 2024</a:t>
            </a:r>
            <a:endParaRPr sz="15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endParaRPr sz="2400" b="1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4"/>
          <p:cNvSpPr txBox="1"/>
          <p:nvPr/>
        </p:nvSpPr>
        <p:spPr>
          <a:xfrm>
            <a:off x="3116275" y="13973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GASTOS CONSOLIDADOS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248" name="Google Shape;248;p34"/>
          <p:cNvSpPr txBox="1"/>
          <p:nvPr/>
        </p:nvSpPr>
        <p:spPr>
          <a:xfrm>
            <a:off x="5878525" y="1397325"/>
            <a:ext cx="624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2025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249" name="Google Shape;249;p34"/>
          <p:cNvSpPr txBox="1"/>
          <p:nvPr/>
        </p:nvSpPr>
        <p:spPr>
          <a:xfrm>
            <a:off x="6645275" y="1397325"/>
            <a:ext cx="624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2024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250" name="Google Shape;250;p34"/>
          <p:cNvSpPr txBox="1"/>
          <p:nvPr/>
        </p:nvSpPr>
        <p:spPr>
          <a:xfrm>
            <a:off x="7378700" y="1397325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Diferencia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251" name="Google Shape;251;p34"/>
          <p:cNvSpPr txBox="1"/>
          <p:nvPr/>
        </p:nvSpPr>
        <p:spPr>
          <a:xfrm>
            <a:off x="7997850" y="1397325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%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252" name="Google Shape;252;p34"/>
          <p:cNvSpPr txBox="1"/>
          <p:nvPr/>
        </p:nvSpPr>
        <p:spPr>
          <a:xfrm>
            <a:off x="3116275" y="15830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GASTOS DE PERSONAL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53" name="Google Shape;253;p34"/>
          <p:cNvSpPr txBox="1"/>
          <p:nvPr/>
        </p:nvSpPr>
        <p:spPr>
          <a:xfrm>
            <a:off x="5784375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173.188.716,21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54" name="Google Shape;254;p34"/>
          <p:cNvSpPr txBox="1"/>
          <p:nvPr/>
        </p:nvSpPr>
        <p:spPr>
          <a:xfrm>
            <a:off x="3116275" y="17354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GTOS.  BIENES Y SERVICIOS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55" name="Google Shape;255;p34"/>
          <p:cNvSpPr txBox="1"/>
          <p:nvPr/>
        </p:nvSpPr>
        <p:spPr>
          <a:xfrm>
            <a:off x="5784375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409.277.770,49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56" name="Google Shape;256;p34"/>
          <p:cNvSpPr txBox="1"/>
          <p:nvPr/>
        </p:nvSpPr>
        <p:spPr>
          <a:xfrm>
            <a:off x="3116275" y="18878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GTOS.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57" name="Google Shape;257;p34"/>
          <p:cNvSpPr txBox="1"/>
          <p:nvPr/>
        </p:nvSpPr>
        <p:spPr>
          <a:xfrm>
            <a:off x="5784375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817.192,85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58" name="Google Shape;258;p34"/>
          <p:cNvSpPr txBox="1"/>
          <p:nvPr/>
        </p:nvSpPr>
        <p:spPr>
          <a:xfrm>
            <a:off x="3116275" y="20402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TRANSF. CORRIENTES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59" name="Google Shape;259;p34"/>
          <p:cNvSpPr txBox="1"/>
          <p:nvPr/>
        </p:nvSpPr>
        <p:spPr>
          <a:xfrm>
            <a:off x="5784375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176.503.724,96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60" name="Google Shape;260;p34"/>
          <p:cNvSpPr txBox="1"/>
          <p:nvPr/>
        </p:nvSpPr>
        <p:spPr>
          <a:xfrm>
            <a:off x="3116275" y="21879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FONDO DE CONTINGENCIA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61" name="Google Shape;261;p34"/>
          <p:cNvSpPr txBox="1"/>
          <p:nvPr/>
        </p:nvSpPr>
        <p:spPr>
          <a:xfrm>
            <a:off x="5784375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4.201.438,29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62" name="Google Shape;262;p34"/>
          <p:cNvSpPr txBox="1"/>
          <p:nvPr/>
        </p:nvSpPr>
        <p:spPr>
          <a:xfrm>
            <a:off x="3116275" y="23403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GASTOS CORRIENTES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63" name="Google Shape;263;p34"/>
          <p:cNvSpPr txBox="1"/>
          <p:nvPr/>
        </p:nvSpPr>
        <p:spPr>
          <a:xfrm>
            <a:off x="5784375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763.988.842,80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64" name="Google Shape;264;p34"/>
          <p:cNvSpPr txBox="1"/>
          <p:nvPr/>
        </p:nvSpPr>
        <p:spPr>
          <a:xfrm>
            <a:off x="3116275" y="24927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INVERSIONES REALES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65" name="Google Shape;265;p34"/>
          <p:cNvSpPr txBox="1"/>
          <p:nvPr/>
        </p:nvSpPr>
        <p:spPr>
          <a:xfrm>
            <a:off x="5784375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132.766.516,17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66" name="Google Shape;266;p34"/>
          <p:cNvSpPr txBox="1"/>
          <p:nvPr/>
        </p:nvSpPr>
        <p:spPr>
          <a:xfrm>
            <a:off x="3116275" y="26451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TRANSFERENCIAS  CAPITAL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67" name="Google Shape;267;p34"/>
          <p:cNvSpPr txBox="1"/>
          <p:nvPr/>
        </p:nvSpPr>
        <p:spPr>
          <a:xfrm>
            <a:off x="5784375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86.251.494,70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68" name="Google Shape;268;p34"/>
          <p:cNvSpPr txBox="1"/>
          <p:nvPr/>
        </p:nvSpPr>
        <p:spPr>
          <a:xfrm>
            <a:off x="3116275" y="27927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GASTOS  DE CAPITAL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69" name="Google Shape;269;p34"/>
          <p:cNvSpPr txBox="1"/>
          <p:nvPr/>
        </p:nvSpPr>
        <p:spPr>
          <a:xfrm>
            <a:off x="5784375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219.018.010,87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70" name="Google Shape;270;p34"/>
          <p:cNvSpPr txBox="1"/>
          <p:nvPr/>
        </p:nvSpPr>
        <p:spPr>
          <a:xfrm>
            <a:off x="3116275" y="29451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434343"/>
                </a:solidFill>
              </a:rPr>
              <a:t>GASTOS NO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71" name="Google Shape;271;p34"/>
          <p:cNvSpPr txBox="1"/>
          <p:nvPr/>
        </p:nvSpPr>
        <p:spPr>
          <a:xfrm>
            <a:off x="5784375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983.006.853,67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72" name="Google Shape;272;p34"/>
          <p:cNvSpPr txBox="1"/>
          <p:nvPr/>
        </p:nvSpPr>
        <p:spPr>
          <a:xfrm>
            <a:off x="3116275" y="30975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ACTIVOS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73" name="Google Shape;273;p34"/>
          <p:cNvSpPr txBox="1"/>
          <p:nvPr/>
        </p:nvSpPr>
        <p:spPr>
          <a:xfrm>
            <a:off x="5784375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206.589,28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74" name="Google Shape;274;p34"/>
          <p:cNvSpPr txBox="1"/>
          <p:nvPr/>
        </p:nvSpPr>
        <p:spPr>
          <a:xfrm>
            <a:off x="3116275" y="32499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PASIVOS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75" name="Google Shape;275;p34"/>
          <p:cNvSpPr txBox="1"/>
          <p:nvPr/>
        </p:nvSpPr>
        <p:spPr>
          <a:xfrm>
            <a:off x="5784375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418.396,48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76" name="Google Shape;276;p34"/>
          <p:cNvSpPr txBox="1"/>
          <p:nvPr/>
        </p:nvSpPr>
        <p:spPr>
          <a:xfrm>
            <a:off x="3116275" y="358807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TOTALES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277" name="Google Shape;277;p34"/>
          <p:cNvSpPr txBox="1"/>
          <p:nvPr/>
        </p:nvSpPr>
        <p:spPr>
          <a:xfrm>
            <a:off x="5784375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004A89"/>
                </a:solidFill>
              </a:rPr>
              <a:t>983.631.839,43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278" name="Google Shape;278;p34"/>
          <p:cNvSpPr txBox="1"/>
          <p:nvPr/>
        </p:nvSpPr>
        <p:spPr>
          <a:xfrm>
            <a:off x="2520975" y="1587800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279" name="Google Shape;279;p34"/>
          <p:cNvSpPr txBox="1"/>
          <p:nvPr/>
        </p:nvSpPr>
        <p:spPr>
          <a:xfrm>
            <a:off x="2520975" y="1725900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280" name="Google Shape;280;p34"/>
          <p:cNvSpPr txBox="1"/>
          <p:nvPr/>
        </p:nvSpPr>
        <p:spPr>
          <a:xfrm>
            <a:off x="2520975" y="18878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III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281" name="Google Shape;281;p34"/>
          <p:cNvSpPr txBox="1"/>
          <p:nvPr/>
        </p:nvSpPr>
        <p:spPr>
          <a:xfrm>
            <a:off x="2520975" y="20330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IV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282" name="Google Shape;282;p34"/>
          <p:cNvSpPr txBox="1"/>
          <p:nvPr/>
        </p:nvSpPr>
        <p:spPr>
          <a:xfrm>
            <a:off x="2520975" y="21854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283" name="Google Shape;283;p34"/>
          <p:cNvSpPr txBox="1"/>
          <p:nvPr/>
        </p:nvSpPr>
        <p:spPr>
          <a:xfrm>
            <a:off x="2520975" y="24902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284" name="Google Shape;284;p34"/>
          <p:cNvSpPr txBox="1"/>
          <p:nvPr/>
        </p:nvSpPr>
        <p:spPr>
          <a:xfrm>
            <a:off x="2520975" y="26426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285" name="Google Shape;285;p34"/>
          <p:cNvSpPr txBox="1"/>
          <p:nvPr/>
        </p:nvSpPr>
        <p:spPr>
          <a:xfrm>
            <a:off x="2520975" y="30951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VIII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286" name="Google Shape;286;p34"/>
          <p:cNvSpPr txBox="1"/>
          <p:nvPr/>
        </p:nvSpPr>
        <p:spPr>
          <a:xfrm>
            <a:off x="2520975" y="32475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IX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287" name="Google Shape;287;p34"/>
          <p:cNvSpPr txBox="1"/>
          <p:nvPr/>
        </p:nvSpPr>
        <p:spPr>
          <a:xfrm>
            <a:off x="3116275" y="34023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434343"/>
                </a:solidFill>
              </a:rPr>
              <a:t>GASTOS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88" name="Google Shape;288;p34"/>
          <p:cNvSpPr txBox="1"/>
          <p:nvPr/>
        </p:nvSpPr>
        <p:spPr>
          <a:xfrm>
            <a:off x="5784375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624.985,76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89" name="Google Shape;289;p34"/>
          <p:cNvSpPr txBox="1"/>
          <p:nvPr/>
        </p:nvSpPr>
        <p:spPr>
          <a:xfrm>
            <a:off x="6555900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168.493.252,93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90" name="Google Shape;290;p34"/>
          <p:cNvSpPr txBox="1"/>
          <p:nvPr/>
        </p:nvSpPr>
        <p:spPr>
          <a:xfrm>
            <a:off x="6555900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366.665.905,92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91" name="Google Shape;291;p34"/>
          <p:cNvSpPr txBox="1"/>
          <p:nvPr/>
        </p:nvSpPr>
        <p:spPr>
          <a:xfrm>
            <a:off x="6555900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1.054.685,77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292" name="Google Shape;292;p34"/>
          <p:cNvSpPr txBox="1"/>
          <p:nvPr/>
        </p:nvSpPr>
        <p:spPr>
          <a:xfrm>
            <a:off x="6555900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165.434.030,10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93" name="Google Shape;293;p34"/>
          <p:cNvSpPr txBox="1"/>
          <p:nvPr/>
        </p:nvSpPr>
        <p:spPr>
          <a:xfrm>
            <a:off x="6555900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3.395.809,37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94" name="Google Shape;294;p34"/>
          <p:cNvSpPr txBox="1"/>
          <p:nvPr/>
        </p:nvSpPr>
        <p:spPr>
          <a:xfrm>
            <a:off x="6555900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705.043.684,09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95" name="Google Shape;295;p34"/>
          <p:cNvSpPr txBox="1"/>
          <p:nvPr/>
        </p:nvSpPr>
        <p:spPr>
          <a:xfrm>
            <a:off x="6555900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121.684.365,09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96" name="Google Shape;296;p34"/>
          <p:cNvSpPr txBox="1"/>
          <p:nvPr/>
        </p:nvSpPr>
        <p:spPr>
          <a:xfrm>
            <a:off x="6555900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88.046.820,14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97" name="Google Shape;297;p34"/>
          <p:cNvSpPr txBox="1"/>
          <p:nvPr/>
        </p:nvSpPr>
        <p:spPr>
          <a:xfrm>
            <a:off x="6555900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209.731.185,23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98" name="Google Shape;298;p34"/>
          <p:cNvSpPr txBox="1"/>
          <p:nvPr/>
        </p:nvSpPr>
        <p:spPr>
          <a:xfrm>
            <a:off x="6555900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914.774.869,32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299" name="Google Shape;299;p34"/>
          <p:cNvSpPr txBox="1"/>
          <p:nvPr/>
        </p:nvSpPr>
        <p:spPr>
          <a:xfrm>
            <a:off x="6555900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1.304.607,66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00" name="Google Shape;300;p34"/>
          <p:cNvSpPr txBox="1"/>
          <p:nvPr/>
        </p:nvSpPr>
        <p:spPr>
          <a:xfrm>
            <a:off x="6555900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607.191,96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01" name="Google Shape;301;p34"/>
          <p:cNvSpPr txBox="1"/>
          <p:nvPr/>
        </p:nvSpPr>
        <p:spPr>
          <a:xfrm>
            <a:off x="6555900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004A89"/>
                </a:solidFill>
              </a:rPr>
              <a:t>916.686.668,94</a:t>
            </a:r>
            <a:r>
              <a:rPr lang="en-US" sz="700" b="1">
                <a:solidFill>
                  <a:schemeClr val="dk1"/>
                </a:solidFill>
              </a:rPr>
              <a:t>   </a:t>
            </a: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rgbClr val="004A89"/>
              </a:solidFill>
            </a:endParaRPr>
          </a:p>
        </p:txBody>
      </p:sp>
      <p:sp>
        <p:nvSpPr>
          <p:cNvPr id="302" name="Google Shape;302;p34"/>
          <p:cNvSpPr txBox="1"/>
          <p:nvPr/>
        </p:nvSpPr>
        <p:spPr>
          <a:xfrm>
            <a:off x="6555900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1.911.799,62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03" name="Google Shape;303;p34"/>
          <p:cNvSpPr txBox="1"/>
          <p:nvPr/>
        </p:nvSpPr>
        <p:spPr>
          <a:xfrm>
            <a:off x="7313125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4.695.463,28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04" name="Google Shape;304;p34"/>
          <p:cNvSpPr txBox="1"/>
          <p:nvPr/>
        </p:nvSpPr>
        <p:spPr>
          <a:xfrm>
            <a:off x="7313125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42.611.864,57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05" name="Google Shape;305;p34"/>
          <p:cNvSpPr txBox="1"/>
          <p:nvPr/>
        </p:nvSpPr>
        <p:spPr>
          <a:xfrm>
            <a:off x="7313125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- 237.492,92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06" name="Google Shape;306;p34"/>
          <p:cNvSpPr txBox="1"/>
          <p:nvPr/>
        </p:nvSpPr>
        <p:spPr>
          <a:xfrm>
            <a:off x="7313125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11.069.694,86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07" name="Google Shape;307;p34"/>
          <p:cNvSpPr txBox="1"/>
          <p:nvPr/>
        </p:nvSpPr>
        <p:spPr>
          <a:xfrm>
            <a:off x="7313125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805.628,92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08" name="Google Shape;308;p34"/>
          <p:cNvSpPr txBox="1"/>
          <p:nvPr/>
        </p:nvSpPr>
        <p:spPr>
          <a:xfrm>
            <a:off x="7313125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58.945.158,71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09" name="Google Shape;309;p34"/>
          <p:cNvSpPr txBox="1"/>
          <p:nvPr/>
        </p:nvSpPr>
        <p:spPr>
          <a:xfrm>
            <a:off x="7313125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11.082.151,08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10" name="Google Shape;310;p34"/>
          <p:cNvSpPr txBox="1"/>
          <p:nvPr/>
        </p:nvSpPr>
        <p:spPr>
          <a:xfrm>
            <a:off x="7313125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- 1.795.325,44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11" name="Google Shape;311;p34"/>
          <p:cNvSpPr txBox="1"/>
          <p:nvPr/>
        </p:nvSpPr>
        <p:spPr>
          <a:xfrm>
            <a:off x="7313125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9.286.825,64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12" name="Google Shape;312;p34"/>
          <p:cNvSpPr txBox="1"/>
          <p:nvPr/>
        </p:nvSpPr>
        <p:spPr>
          <a:xfrm>
            <a:off x="7313125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68.231.984,35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 i="1">
              <a:solidFill>
                <a:srgbClr val="434343"/>
              </a:solidFill>
            </a:endParaRPr>
          </a:p>
        </p:txBody>
      </p:sp>
      <p:sp>
        <p:nvSpPr>
          <p:cNvPr id="313" name="Google Shape;313;p34"/>
          <p:cNvSpPr txBox="1"/>
          <p:nvPr/>
        </p:nvSpPr>
        <p:spPr>
          <a:xfrm>
            <a:off x="7313125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- 1.098.018,38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14" name="Google Shape;314;p34"/>
          <p:cNvSpPr txBox="1"/>
          <p:nvPr/>
        </p:nvSpPr>
        <p:spPr>
          <a:xfrm>
            <a:off x="7313125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- 188.795,48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15" name="Google Shape;315;p34"/>
          <p:cNvSpPr txBox="1"/>
          <p:nvPr/>
        </p:nvSpPr>
        <p:spPr>
          <a:xfrm>
            <a:off x="7313125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004A89"/>
                </a:solidFill>
              </a:rPr>
              <a:t>66.945.170,49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316" name="Google Shape;316;p34"/>
          <p:cNvSpPr txBox="1"/>
          <p:nvPr/>
        </p:nvSpPr>
        <p:spPr>
          <a:xfrm>
            <a:off x="7313125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- 1.286.813,86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17" name="Google Shape;317;p34"/>
          <p:cNvSpPr txBox="1"/>
          <p:nvPr/>
        </p:nvSpPr>
        <p:spPr>
          <a:xfrm>
            <a:off x="7941775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2,79 %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18" name="Google Shape;318;p34"/>
          <p:cNvSpPr txBox="1"/>
          <p:nvPr/>
        </p:nvSpPr>
        <p:spPr>
          <a:xfrm>
            <a:off x="7941775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11,62 %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19" name="Google Shape;319;p34"/>
          <p:cNvSpPr txBox="1"/>
          <p:nvPr/>
        </p:nvSpPr>
        <p:spPr>
          <a:xfrm>
            <a:off x="7941775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-22,52 %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20" name="Google Shape;320;p34"/>
          <p:cNvSpPr txBox="1"/>
          <p:nvPr/>
        </p:nvSpPr>
        <p:spPr>
          <a:xfrm>
            <a:off x="7941775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6,69 %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21" name="Google Shape;321;p34"/>
          <p:cNvSpPr txBox="1"/>
          <p:nvPr/>
        </p:nvSpPr>
        <p:spPr>
          <a:xfrm>
            <a:off x="7941775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23,72 %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22" name="Google Shape;322;p34"/>
          <p:cNvSpPr txBox="1"/>
          <p:nvPr/>
        </p:nvSpPr>
        <p:spPr>
          <a:xfrm>
            <a:off x="7941775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8,36 %</a:t>
            </a:r>
            <a:endParaRPr sz="700" i="1">
              <a:solidFill>
                <a:srgbClr val="434343"/>
              </a:solidFill>
            </a:endParaRPr>
          </a:p>
        </p:txBody>
      </p:sp>
      <p:sp>
        <p:nvSpPr>
          <p:cNvPr id="323" name="Google Shape;323;p34"/>
          <p:cNvSpPr txBox="1"/>
          <p:nvPr/>
        </p:nvSpPr>
        <p:spPr>
          <a:xfrm>
            <a:off x="7941775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9,11 %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24" name="Google Shape;324;p34"/>
          <p:cNvSpPr txBox="1"/>
          <p:nvPr/>
        </p:nvSpPr>
        <p:spPr>
          <a:xfrm>
            <a:off x="7941775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-2,04 %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25" name="Google Shape;325;p34"/>
          <p:cNvSpPr txBox="1"/>
          <p:nvPr/>
        </p:nvSpPr>
        <p:spPr>
          <a:xfrm>
            <a:off x="7941775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4,43 %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i="1">
              <a:solidFill>
                <a:srgbClr val="434343"/>
              </a:solidFill>
            </a:endParaRPr>
          </a:p>
        </p:txBody>
      </p:sp>
      <p:sp>
        <p:nvSpPr>
          <p:cNvPr id="326" name="Google Shape;326;p34"/>
          <p:cNvSpPr txBox="1"/>
          <p:nvPr/>
        </p:nvSpPr>
        <p:spPr>
          <a:xfrm>
            <a:off x="7941775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7,46 %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 i="1">
              <a:solidFill>
                <a:srgbClr val="434343"/>
              </a:solidFill>
            </a:endParaRPr>
          </a:p>
        </p:txBody>
      </p:sp>
      <p:sp>
        <p:nvSpPr>
          <p:cNvPr id="327" name="Google Shape;327;p34"/>
          <p:cNvSpPr txBox="1"/>
          <p:nvPr/>
        </p:nvSpPr>
        <p:spPr>
          <a:xfrm>
            <a:off x="7941775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-84,16 %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28" name="Google Shape;328;p34"/>
          <p:cNvSpPr txBox="1"/>
          <p:nvPr/>
        </p:nvSpPr>
        <p:spPr>
          <a:xfrm>
            <a:off x="7941775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-31,09 %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29" name="Google Shape;329;p34"/>
          <p:cNvSpPr txBox="1"/>
          <p:nvPr/>
        </p:nvSpPr>
        <p:spPr>
          <a:xfrm>
            <a:off x="7941775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7,30 %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330" name="Google Shape;330;p34"/>
          <p:cNvSpPr txBox="1"/>
          <p:nvPr/>
        </p:nvSpPr>
        <p:spPr>
          <a:xfrm>
            <a:off x="7941775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-67,31 %</a:t>
            </a:r>
            <a:endParaRPr sz="7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Google Shape;335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5000" y="1146775"/>
            <a:ext cx="5151939" cy="3047250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Google Shape;336;p35"/>
          <p:cNvSpPr txBox="1">
            <a:spLocks noGrp="1"/>
          </p:cNvSpPr>
          <p:nvPr>
            <p:ph type="title" idx="4294967295"/>
          </p:nvPr>
        </p:nvSpPr>
        <p:spPr>
          <a:xfrm>
            <a:off x="177102" y="1373525"/>
            <a:ext cx="2115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Presupuesto Consolidado</a:t>
            </a:r>
            <a:endParaRPr sz="23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5"/>
          <p:cNvSpPr txBox="1">
            <a:spLocks noGrp="1"/>
          </p:cNvSpPr>
          <p:nvPr>
            <p:ph type="title" idx="4294967295"/>
          </p:nvPr>
        </p:nvSpPr>
        <p:spPr>
          <a:xfrm>
            <a:off x="177100" y="2230931"/>
            <a:ext cx="3414300" cy="9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Por Capítulos</a:t>
            </a:r>
            <a:endParaRPr sz="15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(Valores absolutos y</a:t>
            </a:r>
            <a:endParaRPr sz="15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relativos)</a:t>
            </a:r>
            <a:endParaRPr sz="15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endParaRPr sz="2400" b="1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5"/>
          <p:cNvSpPr txBox="1"/>
          <p:nvPr/>
        </p:nvSpPr>
        <p:spPr>
          <a:xfrm>
            <a:off x="3116275" y="13973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GASTOS CONSOLIDADOS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339" name="Google Shape;339;p35"/>
          <p:cNvSpPr txBox="1"/>
          <p:nvPr/>
        </p:nvSpPr>
        <p:spPr>
          <a:xfrm>
            <a:off x="5983300" y="1397325"/>
            <a:ext cx="624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2025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340" name="Google Shape;340;p35"/>
          <p:cNvSpPr txBox="1"/>
          <p:nvPr/>
        </p:nvSpPr>
        <p:spPr>
          <a:xfrm>
            <a:off x="6836525" y="1397325"/>
            <a:ext cx="853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% Sobre Total 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341" name="Google Shape;341;p35"/>
          <p:cNvSpPr txBox="1"/>
          <p:nvPr/>
        </p:nvSpPr>
        <p:spPr>
          <a:xfrm>
            <a:off x="3116275" y="15830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GASTOS DE PERSONAL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42" name="Google Shape;342;p35"/>
          <p:cNvSpPr txBox="1"/>
          <p:nvPr/>
        </p:nvSpPr>
        <p:spPr>
          <a:xfrm>
            <a:off x="5889150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173.188.716,21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43" name="Google Shape;343;p35"/>
          <p:cNvSpPr txBox="1"/>
          <p:nvPr/>
        </p:nvSpPr>
        <p:spPr>
          <a:xfrm>
            <a:off x="3116275" y="17354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GTOS.  BIENES Y SERVICIOS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44" name="Google Shape;344;p35"/>
          <p:cNvSpPr txBox="1"/>
          <p:nvPr/>
        </p:nvSpPr>
        <p:spPr>
          <a:xfrm>
            <a:off x="5889150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409.277.770,49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45" name="Google Shape;345;p35"/>
          <p:cNvSpPr txBox="1"/>
          <p:nvPr/>
        </p:nvSpPr>
        <p:spPr>
          <a:xfrm>
            <a:off x="3116275" y="18878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GTOS.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46" name="Google Shape;346;p35"/>
          <p:cNvSpPr txBox="1"/>
          <p:nvPr/>
        </p:nvSpPr>
        <p:spPr>
          <a:xfrm>
            <a:off x="5889150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817.192,85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47" name="Google Shape;347;p35"/>
          <p:cNvSpPr txBox="1"/>
          <p:nvPr/>
        </p:nvSpPr>
        <p:spPr>
          <a:xfrm>
            <a:off x="3116275" y="20402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TRANSF. CORRIENTES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48" name="Google Shape;348;p35"/>
          <p:cNvSpPr txBox="1"/>
          <p:nvPr/>
        </p:nvSpPr>
        <p:spPr>
          <a:xfrm>
            <a:off x="5889150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176.503.724,96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49" name="Google Shape;349;p35"/>
          <p:cNvSpPr txBox="1"/>
          <p:nvPr/>
        </p:nvSpPr>
        <p:spPr>
          <a:xfrm>
            <a:off x="3116275" y="21879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FONDO DE CONTINGENCIA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50" name="Google Shape;350;p35"/>
          <p:cNvSpPr txBox="1"/>
          <p:nvPr/>
        </p:nvSpPr>
        <p:spPr>
          <a:xfrm>
            <a:off x="5889150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4.201.438,29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51" name="Google Shape;351;p35"/>
          <p:cNvSpPr txBox="1"/>
          <p:nvPr/>
        </p:nvSpPr>
        <p:spPr>
          <a:xfrm>
            <a:off x="3116275" y="23403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GASTOS CORRIENTES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52" name="Google Shape;352;p35"/>
          <p:cNvSpPr txBox="1"/>
          <p:nvPr/>
        </p:nvSpPr>
        <p:spPr>
          <a:xfrm>
            <a:off x="5889150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763.988.842,80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53" name="Google Shape;353;p35"/>
          <p:cNvSpPr txBox="1"/>
          <p:nvPr/>
        </p:nvSpPr>
        <p:spPr>
          <a:xfrm>
            <a:off x="3116275" y="24927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INVERSIONES REALES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54" name="Google Shape;354;p35"/>
          <p:cNvSpPr txBox="1"/>
          <p:nvPr/>
        </p:nvSpPr>
        <p:spPr>
          <a:xfrm>
            <a:off x="5889150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132.766.516,17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55" name="Google Shape;355;p35"/>
          <p:cNvSpPr txBox="1"/>
          <p:nvPr/>
        </p:nvSpPr>
        <p:spPr>
          <a:xfrm>
            <a:off x="3116275" y="26451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TRANSFERENCIAS  CAPITAL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56" name="Google Shape;356;p35"/>
          <p:cNvSpPr txBox="1"/>
          <p:nvPr/>
        </p:nvSpPr>
        <p:spPr>
          <a:xfrm>
            <a:off x="5889150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86.251.494,70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57" name="Google Shape;357;p35"/>
          <p:cNvSpPr txBox="1"/>
          <p:nvPr/>
        </p:nvSpPr>
        <p:spPr>
          <a:xfrm>
            <a:off x="3116275" y="27927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GASTOS  DE CAPITAL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58" name="Google Shape;358;p35"/>
          <p:cNvSpPr txBox="1"/>
          <p:nvPr/>
        </p:nvSpPr>
        <p:spPr>
          <a:xfrm>
            <a:off x="5889150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219.018.010,87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59" name="Google Shape;359;p35"/>
          <p:cNvSpPr txBox="1"/>
          <p:nvPr/>
        </p:nvSpPr>
        <p:spPr>
          <a:xfrm>
            <a:off x="3116275" y="29451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434343"/>
                </a:solidFill>
              </a:rPr>
              <a:t>GASTOS NO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60" name="Google Shape;360;p35"/>
          <p:cNvSpPr txBox="1"/>
          <p:nvPr/>
        </p:nvSpPr>
        <p:spPr>
          <a:xfrm>
            <a:off x="5889150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983.006.853,67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61" name="Google Shape;361;p35"/>
          <p:cNvSpPr txBox="1"/>
          <p:nvPr/>
        </p:nvSpPr>
        <p:spPr>
          <a:xfrm>
            <a:off x="3116275" y="30975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ACTIVOS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62" name="Google Shape;362;p35"/>
          <p:cNvSpPr txBox="1"/>
          <p:nvPr/>
        </p:nvSpPr>
        <p:spPr>
          <a:xfrm>
            <a:off x="5889150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206.589,28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63" name="Google Shape;363;p35"/>
          <p:cNvSpPr txBox="1"/>
          <p:nvPr/>
        </p:nvSpPr>
        <p:spPr>
          <a:xfrm>
            <a:off x="3116275" y="32499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PASIVOS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64" name="Google Shape;364;p35"/>
          <p:cNvSpPr txBox="1"/>
          <p:nvPr/>
        </p:nvSpPr>
        <p:spPr>
          <a:xfrm>
            <a:off x="5889150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418.396,48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65" name="Google Shape;365;p35"/>
          <p:cNvSpPr txBox="1"/>
          <p:nvPr/>
        </p:nvSpPr>
        <p:spPr>
          <a:xfrm>
            <a:off x="3116275" y="358807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TOTALES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366" name="Google Shape;366;p35"/>
          <p:cNvSpPr txBox="1"/>
          <p:nvPr/>
        </p:nvSpPr>
        <p:spPr>
          <a:xfrm>
            <a:off x="5889150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004A89"/>
                </a:solidFill>
              </a:rPr>
              <a:t>983.631.839,43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367" name="Google Shape;367;p35"/>
          <p:cNvSpPr txBox="1"/>
          <p:nvPr/>
        </p:nvSpPr>
        <p:spPr>
          <a:xfrm>
            <a:off x="2520975" y="1587800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368" name="Google Shape;368;p35"/>
          <p:cNvSpPr txBox="1"/>
          <p:nvPr/>
        </p:nvSpPr>
        <p:spPr>
          <a:xfrm>
            <a:off x="2520975" y="1725900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369" name="Google Shape;369;p35"/>
          <p:cNvSpPr txBox="1"/>
          <p:nvPr/>
        </p:nvSpPr>
        <p:spPr>
          <a:xfrm>
            <a:off x="2520975" y="18878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III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370" name="Google Shape;370;p35"/>
          <p:cNvSpPr txBox="1"/>
          <p:nvPr/>
        </p:nvSpPr>
        <p:spPr>
          <a:xfrm>
            <a:off x="2520975" y="20330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IV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371" name="Google Shape;371;p35"/>
          <p:cNvSpPr txBox="1"/>
          <p:nvPr/>
        </p:nvSpPr>
        <p:spPr>
          <a:xfrm>
            <a:off x="2520975" y="21854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372" name="Google Shape;372;p35"/>
          <p:cNvSpPr txBox="1"/>
          <p:nvPr/>
        </p:nvSpPr>
        <p:spPr>
          <a:xfrm>
            <a:off x="2520975" y="24902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373" name="Google Shape;373;p35"/>
          <p:cNvSpPr txBox="1"/>
          <p:nvPr/>
        </p:nvSpPr>
        <p:spPr>
          <a:xfrm>
            <a:off x="2520975" y="26426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374" name="Google Shape;374;p35"/>
          <p:cNvSpPr txBox="1"/>
          <p:nvPr/>
        </p:nvSpPr>
        <p:spPr>
          <a:xfrm>
            <a:off x="2520975" y="30951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VIII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375" name="Google Shape;375;p35"/>
          <p:cNvSpPr txBox="1"/>
          <p:nvPr/>
        </p:nvSpPr>
        <p:spPr>
          <a:xfrm>
            <a:off x="2520975" y="32475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IX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376" name="Google Shape;376;p35"/>
          <p:cNvSpPr txBox="1"/>
          <p:nvPr/>
        </p:nvSpPr>
        <p:spPr>
          <a:xfrm>
            <a:off x="3116275" y="34023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434343"/>
                </a:solidFill>
              </a:rPr>
              <a:t>GASTOS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77" name="Google Shape;377;p35"/>
          <p:cNvSpPr txBox="1"/>
          <p:nvPr/>
        </p:nvSpPr>
        <p:spPr>
          <a:xfrm>
            <a:off x="5889150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624.985,76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78" name="Google Shape;378;p35"/>
          <p:cNvSpPr txBox="1"/>
          <p:nvPr/>
        </p:nvSpPr>
        <p:spPr>
          <a:xfrm>
            <a:off x="6854825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17,61 %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79" name="Google Shape;379;p35"/>
          <p:cNvSpPr txBox="1"/>
          <p:nvPr/>
        </p:nvSpPr>
        <p:spPr>
          <a:xfrm>
            <a:off x="6854825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41,61 %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80" name="Google Shape;380;p35"/>
          <p:cNvSpPr txBox="1"/>
          <p:nvPr/>
        </p:nvSpPr>
        <p:spPr>
          <a:xfrm>
            <a:off x="6854825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0,08 %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81" name="Google Shape;381;p35"/>
          <p:cNvSpPr txBox="1"/>
          <p:nvPr/>
        </p:nvSpPr>
        <p:spPr>
          <a:xfrm>
            <a:off x="6854825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17,94 %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82" name="Google Shape;382;p35"/>
          <p:cNvSpPr txBox="1"/>
          <p:nvPr/>
        </p:nvSpPr>
        <p:spPr>
          <a:xfrm>
            <a:off x="6854825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0,43 %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83" name="Google Shape;383;p35"/>
          <p:cNvSpPr txBox="1"/>
          <p:nvPr/>
        </p:nvSpPr>
        <p:spPr>
          <a:xfrm>
            <a:off x="6854825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77,67 %</a:t>
            </a:r>
            <a:endParaRPr sz="700" i="1">
              <a:solidFill>
                <a:srgbClr val="434343"/>
              </a:solidFill>
            </a:endParaRPr>
          </a:p>
        </p:txBody>
      </p:sp>
      <p:sp>
        <p:nvSpPr>
          <p:cNvPr id="384" name="Google Shape;384;p35"/>
          <p:cNvSpPr txBox="1"/>
          <p:nvPr/>
        </p:nvSpPr>
        <p:spPr>
          <a:xfrm>
            <a:off x="6854825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13,50 %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85" name="Google Shape;385;p35"/>
          <p:cNvSpPr txBox="1"/>
          <p:nvPr/>
        </p:nvSpPr>
        <p:spPr>
          <a:xfrm>
            <a:off x="6854825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8,77 %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86" name="Google Shape;386;p35"/>
          <p:cNvSpPr txBox="1"/>
          <p:nvPr/>
        </p:nvSpPr>
        <p:spPr>
          <a:xfrm>
            <a:off x="6854825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22,27 %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i="1">
              <a:solidFill>
                <a:srgbClr val="434343"/>
              </a:solidFill>
            </a:endParaRPr>
          </a:p>
        </p:txBody>
      </p:sp>
      <p:sp>
        <p:nvSpPr>
          <p:cNvPr id="387" name="Google Shape;387;p35"/>
          <p:cNvSpPr txBox="1"/>
          <p:nvPr/>
        </p:nvSpPr>
        <p:spPr>
          <a:xfrm>
            <a:off x="6854825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99,94 %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 i="1">
              <a:solidFill>
                <a:srgbClr val="434343"/>
              </a:solidFill>
            </a:endParaRPr>
          </a:p>
        </p:txBody>
      </p:sp>
      <p:sp>
        <p:nvSpPr>
          <p:cNvPr id="388" name="Google Shape;388;p35"/>
          <p:cNvSpPr txBox="1"/>
          <p:nvPr/>
        </p:nvSpPr>
        <p:spPr>
          <a:xfrm>
            <a:off x="6854825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0,02 %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389" name="Google Shape;389;p35"/>
          <p:cNvSpPr txBox="1"/>
          <p:nvPr/>
        </p:nvSpPr>
        <p:spPr>
          <a:xfrm>
            <a:off x="6854825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0,04 %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390" name="Google Shape;390;p35"/>
          <p:cNvSpPr txBox="1"/>
          <p:nvPr/>
        </p:nvSpPr>
        <p:spPr>
          <a:xfrm>
            <a:off x="6854825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004A89"/>
                </a:solidFill>
              </a:rPr>
              <a:t>100,00 %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391" name="Google Shape;391;p35"/>
          <p:cNvSpPr txBox="1"/>
          <p:nvPr/>
        </p:nvSpPr>
        <p:spPr>
          <a:xfrm>
            <a:off x="6854825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0,06 %</a:t>
            </a:r>
            <a:endParaRPr sz="7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6" name="Google Shape;39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1551" y="1146775"/>
            <a:ext cx="5997349" cy="3047250"/>
          </a:xfrm>
          <a:prstGeom prst="rect">
            <a:avLst/>
          </a:prstGeom>
          <a:noFill/>
          <a:ln>
            <a:noFill/>
          </a:ln>
        </p:spPr>
      </p:pic>
      <p:sp>
        <p:nvSpPr>
          <p:cNvPr id="397" name="Google Shape;397;p36"/>
          <p:cNvSpPr txBox="1">
            <a:spLocks noGrp="1"/>
          </p:cNvSpPr>
          <p:nvPr>
            <p:ph type="title" idx="4294967295"/>
          </p:nvPr>
        </p:nvSpPr>
        <p:spPr>
          <a:xfrm>
            <a:off x="209027" y="1373525"/>
            <a:ext cx="2142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Presupuesto Consolidado</a:t>
            </a:r>
            <a:endParaRPr sz="23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36"/>
          <p:cNvSpPr txBox="1">
            <a:spLocks noGrp="1"/>
          </p:cNvSpPr>
          <p:nvPr>
            <p:ph type="title" idx="4294967295"/>
          </p:nvPr>
        </p:nvSpPr>
        <p:spPr>
          <a:xfrm>
            <a:off x="209025" y="2143056"/>
            <a:ext cx="3458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Ingresos 2025 y 2024</a:t>
            </a:r>
            <a:endParaRPr sz="15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por Capítulos</a:t>
            </a:r>
            <a:endParaRPr sz="15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endParaRPr sz="2400" b="1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36"/>
          <p:cNvSpPr txBox="1"/>
          <p:nvPr/>
        </p:nvSpPr>
        <p:spPr>
          <a:xfrm>
            <a:off x="3116275" y="13973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INGRESOS CONSOLIDADOS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00" name="Google Shape;400;p36"/>
          <p:cNvSpPr txBox="1"/>
          <p:nvPr/>
        </p:nvSpPr>
        <p:spPr>
          <a:xfrm>
            <a:off x="5878525" y="1397325"/>
            <a:ext cx="624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2025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01" name="Google Shape;401;p36"/>
          <p:cNvSpPr txBox="1"/>
          <p:nvPr/>
        </p:nvSpPr>
        <p:spPr>
          <a:xfrm>
            <a:off x="6645275" y="1397325"/>
            <a:ext cx="624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>
              <a:solidFill>
                <a:srgbClr val="004A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36"/>
          <p:cNvSpPr txBox="1"/>
          <p:nvPr/>
        </p:nvSpPr>
        <p:spPr>
          <a:xfrm>
            <a:off x="7378700" y="1397325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Diferencia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03" name="Google Shape;403;p36"/>
          <p:cNvSpPr txBox="1"/>
          <p:nvPr/>
        </p:nvSpPr>
        <p:spPr>
          <a:xfrm>
            <a:off x="7997850" y="1397325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%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04" name="Google Shape;404;p36"/>
          <p:cNvSpPr txBox="1"/>
          <p:nvPr/>
        </p:nvSpPr>
        <p:spPr>
          <a:xfrm>
            <a:off x="3116275" y="15902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IMPUESTOS DIRECTOS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05" name="Google Shape;405;p36"/>
          <p:cNvSpPr txBox="1"/>
          <p:nvPr/>
        </p:nvSpPr>
        <p:spPr>
          <a:xfrm>
            <a:off x="5784375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14.900.513,96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06" name="Google Shape;406;p36"/>
          <p:cNvSpPr txBox="1"/>
          <p:nvPr/>
        </p:nvSpPr>
        <p:spPr>
          <a:xfrm>
            <a:off x="3116275" y="17354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IMPUESTOS INDIRECTOS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07" name="Google Shape;407;p36"/>
          <p:cNvSpPr txBox="1"/>
          <p:nvPr/>
        </p:nvSpPr>
        <p:spPr>
          <a:xfrm>
            <a:off x="5784375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386.942.501,10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08" name="Google Shape;408;p36"/>
          <p:cNvSpPr txBox="1"/>
          <p:nvPr/>
        </p:nvSpPr>
        <p:spPr>
          <a:xfrm>
            <a:off x="3116275" y="18878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TASAS Y OTROS INGRESOS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09" name="Google Shape;409;p36"/>
          <p:cNvSpPr txBox="1"/>
          <p:nvPr/>
        </p:nvSpPr>
        <p:spPr>
          <a:xfrm>
            <a:off x="5784375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73.752.676,55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10" name="Google Shape;410;p36"/>
          <p:cNvSpPr txBox="1"/>
          <p:nvPr/>
        </p:nvSpPr>
        <p:spPr>
          <a:xfrm>
            <a:off x="3116275" y="20402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TRANSF. CORRIENTES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11" name="Google Shape;411;p36"/>
          <p:cNvSpPr txBox="1"/>
          <p:nvPr/>
        </p:nvSpPr>
        <p:spPr>
          <a:xfrm>
            <a:off x="5784375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439.380.907,34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12" name="Google Shape;412;p36"/>
          <p:cNvSpPr txBox="1"/>
          <p:nvPr/>
        </p:nvSpPr>
        <p:spPr>
          <a:xfrm>
            <a:off x="3116275" y="21879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INGRESOS PATRIMONIALES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13" name="Google Shape;413;p36"/>
          <p:cNvSpPr txBox="1"/>
          <p:nvPr/>
        </p:nvSpPr>
        <p:spPr>
          <a:xfrm>
            <a:off x="5784375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16.268.382,17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14" name="Google Shape;414;p36"/>
          <p:cNvSpPr txBox="1"/>
          <p:nvPr/>
        </p:nvSpPr>
        <p:spPr>
          <a:xfrm>
            <a:off x="3116275" y="23403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INGRESOS CORRIENTES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15" name="Google Shape;415;p36"/>
          <p:cNvSpPr txBox="1"/>
          <p:nvPr/>
        </p:nvSpPr>
        <p:spPr>
          <a:xfrm>
            <a:off x="5784375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931.244.981,12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16" name="Google Shape;416;p36"/>
          <p:cNvSpPr txBox="1"/>
          <p:nvPr/>
        </p:nvSpPr>
        <p:spPr>
          <a:xfrm>
            <a:off x="3116275" y="24927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ENAJENACIÓN INVERSIONES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17" name="Google Shape;417;p36"/>
          <p:cNvSpPr txBox="1"/>
          <p:nvPr/>
        </p:nvSpPr>
        <p:spPr>
          <a:xfrm>
            <a:off x="5784375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1.765.721,03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18" name="Google Shape;418;p36"/>
          <p:cNvSpPr txBox="1"/>
          <p:nvPr/>
        </p:nvSpPr>
        <p:spPr>
          <a:xfrm>
            <a:off x="3116275" y="26451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TRANSFERENCIAS CAPITAL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19" name="Google Shape;419;p36"/>
          <p:cNvSpPr txBox="1"/>
          <p:nvPr/>
        </p:nvSpPr>
        <p:spPr>
          <a:xfrm>
            <a:off x="5784375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50.414.548,02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20" name="Google Shape;420;p36"/>
          <p:cNvSpPr txBox="1"/>
          <p:nvPr/>
        </p:nvSpPr>
        <p:spPr>
          <a:xfrm>
            <a:off x="3116275" y="27927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INGRESOS DE CAPITAL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21" name="Google Shape;421;p36"/>
          <p:cNvSpPr txBox="1"/>
          <p:nvPr/>
        </p:nvSpPr>
        <p:spPr>
          <a:xfrm>
            <a:off x="5784375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52.180.269,05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22" name="Google Shape;422;p36"/>
          <p:cNvSpPr txBox="1"/>
          <p:nvPr/>
        </p:nvSpPr>
        <p:spPr>
          <a:xfrm>
            <a:off x="3116275" y="29547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434343"/>
                </a:solidFill>
              </a:rPr>
              <a:t>INGRESOS NO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23" name="Google Shape;423;p36"/>
          <p:cNvSpPr txBox="1"/>
          <p:nvPr/>
        </p:nvSpPr>
        <p:spPr>
          <a:xfrm>
            <a:off x="5784375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983.425.250,17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24" name="Google Shape;424;p36"/>
          <p:cNvSpPr txBox="1"/>
          <p:nvPr/>
        </p:nvSpPr>
        <p:spPr>
          <a:xfrm>
            <a:off x="3116275" y="30975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ACTIVOS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25" name="Google Shape;425;p36"/>
          <p:cNvSpPr txBox="1"/>
          <p:nvPr/>
        </p:nvSpPr>
        <p:spPr>
          <a:xfrm>
            <a:off x="5784375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206.589,28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26" name="Google Shape;426;p36"/>
          <p:cNvSpPr txBox="1"/>
          <p:nvPr/>
        </p:nvSpPr>
        <p:spPr>
          <a:xfrm>
            <a:off x="3116275" y="32499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PASIVOS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27" name="Google Shape;427;p36"/>
          <p:cNvSpPr txBox="1"/>
          <p:nvPr/>
        </p:nvSpPr>
        <p:spPr>
          <a:xfrm>
            <a:off x="5784375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28" name="Google Shape;428;p36"/>
          <p:cNvSpPr txBox="1"/>
          <p:nvPr/>
        </p:nvSpPr>
        <p:spPr>
          <a:xfrm>
            <a:off x="3116275" y="358807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TOTALES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29" name="Google Shape;429;p36"/>
          <p:cNvSpPr txBox="1"/>
          <p:nvPr/>
        </p:nvSpPr>
        <p:spPr>
          <a:xfrm>
            <a:off x="5784375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004A89"/>
                </a:solidFill>
              </a:rPr>
              <a:t>983.631.839,43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430" name="Google Shape;430;p36"/>
          <p:cNvSpPr txBox="1"/>
          <p:nvPr/>
        </p:nvSpPr>
        <p:spPr>
          <a:xfrm>
            <a:off x="2520975" y="1587800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431" name="Google Shape;431;p36"/>
          <p:cNvSpPr txBox="1"/>
          <p:nvPr/>
        </p:nvSpPr>
        <p:spPr>
          <a:xfrm>
            <a:off x="2520975" y="1725900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432" name="Google Shape;432;p36"/>
          <p:cNvSpPr txBox="1"/>
          <p:nvPr/>
        </p:nvSpPr>
        <p:spPr>
          <a:xfrm>
            <a:off x="2520975" y="18878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III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433" name="Google Shape;433;p36"/>
          <p:cNvSpPr txBox="1"/>
          <p:nvPr/>
        </p:nvSpPr>
        <p:spPr>
          <a:xfrm>
            <a:off x="2520975" y="20330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IV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434" name="Google Shape;434;p36"/>
          <p:cNvSpPr txBox="1"/>
          <p:nvPr/>
        </p:nvSpPr>
        <p:spPr>
          <a:xfrm>
            <a:off x="2520975" y="21854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35" name="Google Shape;435;p36"/>
          <p:cNvSpPr txBox="1"/>
          <p:nvPr/>
        </p:nvSpPr>
        <p:spPr>
          <a:xfrm>
            <a:off x="2520975" y="24902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36" name="Google Shape;436;p36"/>
          <p:cNvSpPr txBox="1"/>
          <p:nvPr/>
        </p:nvSpPr>
        <p:spPr>
          <a:xfrm>
            <a:off x="2520975" y="26426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37" name="Google Shape;437;p36"/>
          <p:cNvSpPr txBox="1"/>
          <p:nvPr/>
        </p:nvSpPr>
        <p:spPr>
          <a:xfrm>
            <a:off x="2520975" y="30951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VIII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38" name="Google Shape;438;p36"/>
          <p:cNvSpPr txBox="1"/>
          <p:nvPr/>
        </p:nvSpPr>
        <p:spPr>
          <a:xfrm>
            <a:off x="2520975" y="32475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IX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39" name="Google Shape;439;p36"/>
          <p:cNvSpPr txBox="1"/>
          <p:nvPr/>
        </p:nvSpPr>
        <p:spPr>
          <a:xfrm>
            <a:off x="3116275" y="34119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434343"/>
                </a:solidFill>
              </a:rPr>
              <a:t>INGRESOS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40" name="Google Shape;440;p36"/>
          <p:cNvSpPr txBox="1"/>
          <p:nvPr/>
        </p:nvSpPr>
        <p:spPr>
          <a:xfrm>
            <a:off x="5784375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206.589,26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41" name="Google Shape;441;p36"/>
          <p:cNvSpPr txBox="1"/>
          <p:nvPr/>
        </p:nvSpPr>
        <p:spPr>
          <a:xfrm>
            <a:off x="6555900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12.021.840,84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42" name="Google Shape;442;p36"/>
          <p:cNvSpPr txBox="1"/>
          <p:nvPr/>
        </p:nvSpPr>
        <p:spPr>
          <a:xfrm>
            <a:off x="6555900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371.853.782,30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43" name="Google Shape;443;p36"/>
          <p:cNvSpPr txBox="1"/>
          <p:nvPr/>
        </p:nvSpPr>
        <p:spPr>
          <a:xfrm>
            <a:off x="6555900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69.488.366,35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44" name="Google Shape;444;p36"/>
          <p:cNvSpPr txBox="1"/>
          <p:nvPr/>
        </p:nvSpPr>
        <p:spPr>
          <a:xfrm>
            <a:off x="6555900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401.889.895,05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45" name="Google Shape;445;p36"/>
          <p:cNvSpPr txBox="1"/>
          <p:nvPr/>
        </p:nvSpPr>
        <p:spPr>
          <a:xfrm>
            <a:off x="6555900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12.030.005,04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46" name="Google Shape;446;p36"/>
          <p:cNvSpPr txBox="1"/>
          <p:nvPr/>
        </p:nvSpPr>
        <p:spPr>
          <a:xfrm>
            <a:off x="6555900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867.283.889,58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47" name="Google Shape;447;p36"/>
          <p:cNvSpPr txBox="1"/>
          <p:nvPr/>
        </p:nvSpPr>
        <p:spPr>
          <a:xfrm>
            <a:off x="6555900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800.000,00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48" name="Google Shape;448;p36"/>
          <p:cNvSpPr txBox="1"/>
          <p:nvPr/>
        </p:nvSpPr>
        <p:spPr>
          <a:xfrm>
            <a:off x="6555900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48.436.516,31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49" name="Google Shape;449;p36"/>
          <p:cNvSpPr txBox="1"/>
          <p:nvPr/>
        </p:nvSpPr>
        <p:spPr>
          <a:xfrm>
            <a:off x="6555900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49.236.516,31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50" name="Google Shape;450;p36"/>
          <p:cNvSpPr txBox="1"/>
          <p:nvPr/>
        </p:nvSpPr>
        <p:spPr>
          <a:xfrm>
            <a:off x="6555900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916.520.405,89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51" name="Google Shape;451;p36"/>
          <p:cNvSpPr txBox="1"/>
          <p:nvPr/>
        </p:nvSpPr>
        <p:spPr>
          <a:xfrm>
            <a:off x="6555900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171.588,26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52" name="Google Shape;452;p36"/>
          <p:cNvSpPr txBox="1"/>
          <p:nvPr/>
        </p:nvSpPr>
        <p:spPr>
          <a:xfrm>
            <a:off x="6555900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53" name="Google Shape;453;p36"/>
          <p:cNvSpPr txBox="1"/>
          <p:nvPr/>
        </p:nvSpPr>
        <p:spPr>
          <a:xfrm>
            <a:off x="6555900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004A89"/>
                </a:solidFill>
              </a:rPr>
              <a:t>916.691.994,15     </a:t>
            </a:r>
            <a:endParaRPr sz="1000">
              <a:solidFill>
                <a:srgbClr val="004A89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solidFill>
                <a:srgbClr val="004A89"/>
              </a:solidFill>
            </a:endParaRPr>
          </a:p>
        </p:txBody>
      </p:sp>
      <p:sp>
        <p:nvSpPr>
          <p:cNvPr id="454" name="Google Shape;454;p36"/>
          <p:cNvSpPr txBox="1"/>
          <p:nvPr/>
        </p:nvSpPr>
        <p:spPr>
          <a:xfrm>
            <a:off x="6555900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171.588,26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55" name="Google Shape;455;p36"/>
          <p:cNvSpPr txBox="1"/>
          <p:nvPr/>
        </p:nvSpPr>
        <p:spPr>
          <a:xfrm>
            <a:off x="7313125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2.878.673,12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56" name="Google Shape;456;p36"/>
          <p:cNvSpPr txBox="1"/>
          <p:nvPr/>
        </p:nvSpPr>
        <p:spPr>
          <a:xfrm>
            <a:off x="7313125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15.088.718,80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57" name="Google Shape;457;p36"/>
          <p:cNvSpPr txBox="1"/>
          <p:nvPr/>
        </p:nvSpPr>
        <p:spPr>
          <a:xfrm>
            <a:off x="7313125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4.264.310,20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58" name="Google Shape;458;p36"/>
          <p:cNvSpPr txBox="1"/>
          <p:nvPr/>
        </p:nvSpPr>
        <p:spPr>
          <a:xfrm>
            <a:off x="7313125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37.491.012,29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59" name="Google Shape;459;p36"/>
          <p:cNvSpPr txBox="1"/>
          <p:nvPr/>
        </p:nvSpPr>
        <p:spPr>
          <a:xfrm>
            <a:off x="7313125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4.238.377,13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60" name="Google Shape;460;p36"/>
          <p:cNvSpPr txBox="1"/>
          <p:nvPr/>
        </p:nvSpPr>
        <p:spPr>
          <a:xfrm>
            <a:off x="7313125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63.961.091,54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61" name="Google Shape;461;p36"/>
          <p:cNvSpPr txBox="1"/>
          <p:nvPr/>
        </p:nvSpPr>
        <p:spPr>
          <a:xfrm>
            <a:off x="7313125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965.721,03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62" name="Google Shape;462;p36"/>
          <p:cNvSpPr txBox="1"/>
          <p:nvPr/>
        </p:nvSpPr>
        <p:spPr>
          <a:xfrm>
            <a:off x="7313125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1.978.031,71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63" name="Google Shape;463;p36"/>
          <p:cNvSpPr txBox="1"/>
          <p:nvPr/>
        </p:nvSpPr>
        <p:spPr>
          <a:xfrm>
            <a:off x="7313125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2.943.752,74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64" name="Google Shape;464;p36"/>
          <p:cNvSpPr txBox="1"/>
          <p:nvPr/>
        </p:nvSpPr>
        <p:spPr>
          <a:xfrm>
            <a:off x="7313125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66.904.844,28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 i="1">
              <a:solidFill>
                <a:srgbClr val="434343"/>
              </a:solidFill>
            </a:endParaRPr>
          </a:p>
        </p:txBody>
      </p:sp>
      <p:sp>
        <p:nvSpPr>
          <p:cNvPr id="465" name="Google Shape;465;p36"/>
          <p:cNvSpPr txBox="1"/>
          <p:nvPr/>
        </p:nvSpPr>
        <p:spPr>
          <a:xfrm>
            <a:off x="7313125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35.001,00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66" name="Google Shape;466;p36"/>
          <p:cNvSpPr txBox="1"/>
          <p:nvPr/>
        </p:nvSpPr>
        <p:spPr>
          <a:xfrm>
            <a:off x="7313125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67" name="Google Shape;467;p36"/>
          <p:cNvSpPr txBox="1"/>
          <p:nvPr/>
        </p:nvSpPr>
        <p:spPr>
          <a:xfrm>
            <a:off x="7313125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004A89"/>
                </a:solidFill>
              </a:rPr>
              <a:t>66.939.845,28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468" name="Google Shape;468;p36"/>
          <p:cNvSpPr txBox="1"/>
          <p:nvPr/>
        </p:nvSpPr>
        <p:spPr>
          <a:xfrm>
            <a:off x="7313125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35.001,00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69" name="Google Shape;469;p36"/>
          <p:cNvSpPr txBox="1"/>
          <p:nvPr/>
        </p:nvSpPr>
        <p:spPr>
          <a:xfrm>
            <a:off x="7941775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23,95 %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70" name="Google Shape;470;p36"/>
          <p:cNvSpPr txBox="1"/>
          <p:nvPr/>
        </p:nvSpPr>
        <p:spPr>
          <a:xfrm>
            <a:off x="7941775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4,06 %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71" name="Google Shape;471;p36"/>
          <p:cNvSpPr txBox="1"/>
          <p:nvPr/>
        </p:nvSpPr>
        <p:spPr>
          <a:xfrm>
            <a:off x="7941775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6,14 %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72" name="Google Shape;472;p36"/>
          <p:cNvSpPr txBox="1"/>
          <p:nvPr/>
        </p:nvSpPr>
        <p:spPr>
          <a:xfrm>
            <a:off x="7941775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9,33 %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73" name="Google Shape;473;p36"/>
          <p:cNvSpPr txBox="1"/>
          <p:nvPr/>
        </p:nvSpPr>
        <p:spPr>
          <a:xfrm>
            <a:off x="7941775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35,23 %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74" name="Google Shape;474;p36"/>
          <p:cNvSpPr txBox="1"/>
          <p:nvPr/>
        </p:nvSpPr>
        <p:spPr>
          <a:xfrm>
            <a:off x="7941775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7,37 %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75" name="Google Shape;475;p36"/>
          <p:cNvSpPr txBox="1"/>
          <p:nvPr/>
        </p:nvSpPr>
        <p:spPr>
          <a:xfrm>
            <a:off x="7941775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76" name="Google Shape;476;p36"/>
          <p:cNvSpPr txBox="1"/>
          <p:nvPr/>
        </p:nvSpPr>
        <p:spPr>
          <a:xfrm>
            <a:off x="7941775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4,08 %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77" name="Google Shape;477;p36"/>
          <p:cNvSpPr txBox="1"/>
          <p:nvPr/>
        </p:nvSpPr>
        <p:spPr>
          <a:xfrm>
            <a:off x="7941775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5,98 %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i="1">
              <a:solidFill>
                <a:srgbClr val="434343"/>
              </a:solidFill>
            </a:endParaRPr>
          </a:p>
        </p:txBody>
      </p:sp>
      <p:sp>
        <p:nvSpPr>
          <p:cNvPr id="478" name="Google Shape;478;p36"/>
          <p:cNvSpPr txBox="1"/>
          <p:nvPr/>
        </p:nvSpPr>
        <p:spPr>
          <a:xfrm>
            <a:off x="7941775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7,30 %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 i="1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 i="1">
              <a:solidFill>
                <a:srgbClr val="434343"/>
              </a:solidFill>
            </a:endParaRPr>
          </a:p>
        </p:txBody>
      </p:sp>
      <p:sp>
        <p:nvSpPr>
          <p:cNvPr id="479" name="Google Shape;479;p36"/>
          <p:cNvSpPr txBox="1"/>
          <p:nvPr/>
        </p:nvSpPr>
        <p:spPr>
          <a:xfrm>
            <a:off x="7941775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20,40 %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80" name="Google Shape;480;p36"/>
          <p:cNvSpPr txBox="1"/>
          <p:nvPr/>
        </p:nvSpPr>
        <p:spPr>
          <a:xfrm>
            <a:off x="7941775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81" name="Google Shape;481;p36"/>
          <p:cNvSpPr txBox="1"/>
          <p:nvPr/>
        </p:nvSpPr>
        <p:spPr>
          <a:xfrm>
            <a:off x="7941775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004A89"/>
                </a:solidFill>
              </a:rPr>
              <a:t>7,30 %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482" name="Google Shape;482;p36"/>
          <p:cNvSpPr txBox="1"/>
          <p:nvPr/>
        </p:nvSpPr>
        <p:spPr>
          <a:xfrm>
            <a:off x="7941775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20,40 %</a:t>
            </a:r>
            <a:endParaRPr sz="7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7" name="Google Shape;487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5000" y="1146775"/>
            <a:ext cx="5151939" cy="3047250"/>
          </a:xfrm>
          <a:prstGeom prst="rect">
            <a:avLst/>
          </a:prstGeom>
          <a:noFill/>
          <a:ln>
            <a:noFill/>
          </a:ln>
        </p:spPr>
      </p:pic>
      <p:sp>
        <p:nvSpPr>
          <p:cNvPr id="488" name="Google Shape;488;p37"/>
          <p:cNvSpPr txBox="1"/>
          <p:nvPr/>
        </p:nvSpPr>
        <p:spPr>
          <a:xfrm>
            <a:off x="5983300" y="1397325"/>
            <a:ext cx="624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2025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89" name="Google Shape;489;p37"/>
          <p:cNvSpPr txBox="1"/>
          <p:nvPr/>
        </p:nvSpPr>
        <p:spPr>
          <a:xfrm>
            <a:off x="6836525" y="1397325"/>
            <a:ext cx="853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% Sobre Total 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90" name="Google Shape;490;p37"/>
          <p:cNvSpPr txBox="1">
            <a:spLocks noGrp="1"/>
          </p:cNvSpPr>
          <p:nvPr>
            <p:ph type="title" idx="4294967295"/>
          </p:nvPr>
        </p:nvSpPr>
        <p:spPr>
          <a:xfrm>
            <a:off x="191877" y="1373525"/>
            <a:ext cx="2106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Presupuesto Consolidado</a:t>
            </a:r>
            <a:endParaRPr sz="23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37"/>
          <p:cNvSpPr txBox="1">
            <a:spLocks noGrp="1"/>
          </p:cNvSpPr>
          <p:nvPr>
            <p:ph type="title" idx="4294967295"/>
          </p:nvPr>
        </p:nvSpPr>
        <p:spPr>
          <a:xfrm>
            <a:off x="191875" y="2143056"/>
            <a:ext cx="339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Ingresos 2025.</a:t>
            </a:r>
            <a:endParaRPr sz="15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Por Capítulos</a:t>
            </a:r>
            <a:endParaRPr sz="15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(Valores absolutos y</a:t>
            </a:r>
            <a:endParaRPr sz="15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relativos).</a:t>
            </a:r>
            <a:endParaRPr sz="15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37"/>
          <p:cNvSpPr txBox="1"/>
          <p:nvPr/>
        </p:nvSpPr>
        <p:spPr>
          <a:xfrm>
            <a:off x="3116275" y="13973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INGRESOS CONSOLIDADOS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493" name="Google Shape;493;p37"/>
          <p:cNvSpPr txBox="1"/>
          <p:nvPr/>
        </p:nvSpPr>
        <p:spPr>
          <a:xfrm>
            <a:off x="3116275" y="15902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IMPUESTOS DIRECTOS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94" name="Google Shape;494;p37"/>
          <p:cNvSpPr txBox="1"/>
          <p:nvPr/>
        </p:nvSpPr>
        <p:spPr>
          <a:xfrm>
            <a:off x="5880000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14.900.513,96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95" name="Google Shape;495;p37"/>
          <p:cNvSpPr txBox="1"/>
          <p:nvPr/>
        </p:nvSpPr>
        <p:spPr>
          <a:xfrm>
            <a:off x="3116275" y="17354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IMPUESTOS INDIRECTOS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96" name="Google Shape;496;p37"/>
          <p:cNvSpPr txBox="1"/>
          <p:nvPr/>
        </p:nvSpPr>
        <p:spPr>
          <a:xfrm>
            <a:off x="5880000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386.942.501,10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97" name="Google Shape;497;p37"/>
          <p:cNvSpPr txBox="1"/>
          <p:nvPr/>
        </p:nvSpPr>
        <p:spPr>
          <a:xfrm>
            <a:off x="3116275" y="18878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TASAS Y OTROS INGRESOS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498" name="Google Shape;498;p37"/>
          <p:cNvSpPr txBox="1"/>
          <p:nvPr/>
        </p:nvSpPr>
        <p:spPr>
          <a:xfrm>
            <a:off x="5880000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73.752.676,55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499" name="Google Shape;499;p37"/>
          <p:cNvSpPr txBox="1"/>
          <p:nvPr/>
        </p:nvSpPr>
        <p:spPr>
          <a:xfrm>
            <a:off x="3116275" y="204025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TRANSF. CORRIENTES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00" name="Google Shape;500;p37"/>
          <p:cNvSpPr txBox="1"/>
          <p:nvPr/>
        </p:nvSpPr>
        <p:spPr>
          <a:xfrm>
            <a:off x="5880000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439.380.907,34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01" name="Google Shape;501;p37"/>
          <p:cNvSpPr txBox="1"/>
          <p:nvPr/>
        </p:nvSpPr>
        <p:spPr>
          <a:xfrm>
            <a:off x="3116275" y="21879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INGRESOS PATRIMONIALES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02" name="Google Shape;502;p37"/>
          <p:cNvSpPr txBox="1"/>
          <p:nvPr/>
        </p:nvSpPr>
        <p:spPr>
          <a:xfrm>
            <a:off x="5880000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16.268.382,17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03" name="Google Shape;503;p37"/>
          <p:cNvSpPr txBox="1"/>
          <p:nvPr/>
        </p:nvSpPr>
        <p:spPr>
          <a:xfrm>
            <a:off x="3116275" y="23403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INGRESOS CORRIENTES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04" name="Google Shape;504;p37"/>
          <p:cNvSpPr txBox="1"/>
          <p:nvPr/>
        </p:nvSpPr>
        <p:spPr>
          <a:xfrm>
            <a:off x="5880000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931.244.981,12 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05" name="Google Shape;505;p37"/>
          <p:cNvSpPr txBox="1"/>
          <p:nvPr/>
        </p:nvSpPr>
        <p:spPr>
          <a:xfrm>
            <a:off x="3116275" y="24927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ENAJENACIÓN INVERSIONES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06" name="Google Shape;506;p37"/>
          <p:cNvSpPr txBox="1"/>
          <p:nvPr/>
        </p:nvSpPr>
        <p:spPr>
          <a:xfrm>
            <a:off x="5880000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1.765.721,03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07" name="Google Shape;507;p37"/>
          <p:cNvSpPr txBox="1"/>
          <p:nvPr/>
        </p:nvSpPr>
        <p:spPr>
          <a:xfrm>
            <a:off x="3116275" y="26451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TRANSFERENCIAS CAPITAL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08" name="Google Shape;508;p37"/>
          <p:cNvSpPr txBox="1"/>
          <p:nvPr/>
        </p:nvSpPr>
        <p:spPr>
          <a:xfrm>
            <a:off x="5880000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50.414.548,02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09" name="Google Shape;509;p37"/>
          <p:cNvSpPr txBox="1"/>
          <p:nvPr/>
        </p:nvSpPr>
        <p:spPr>
          <a:xfrm>
            <a:off x="3116275" y="27927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INGRESOS DE CAPITAL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10" name="Google Shape;510;p37"/>
          <p:cNvSpPr txBox="1"/>
          <p:nvPr/>
        </p:nvSpPr>
        <p:spPr>
          <a:xfrm>
            <a:off x="5880000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52.180.269,05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11" name="Google Shape;511;p37"/>
          <p:cNvSpPr txBox="1"/>
          <p:nvPr/>
        </p:nvSpPr>
        <p:spPr>
          <a:xfrm>
            <a:off x="3116275" y="29547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434343"/>
                </a:solidFill>
              </a:rPr>
              <a:t>INGRESOS NO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12" name="Google Shape;512;p37"/>
          <p:cNvSpPr txBox="1"/>
          <p:nvPr/>
        </p:nvSpPr>
        <p:spPr>
          <a:xfrm>
            <a:off x="5880000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983.425.250,17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13" name="Google Shape;513;p37"/>
          <p:cNvSpPr txBox="1"/>
          <p:nvPr/>
        </p:nvSpPr>
        <p:spPr>
          <a:xfrm>
            <a:off x="3116275" y="30975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ACTIVOS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14" name="Google Shape;514;p37"/>
          <p:cNvSpPr txBox="1"/>
          <p:nvPr/>
        </p:nvSpPr>
        <p:spPr>
          <a:xfrm>
            <a:off x="5880000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206.589,28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15" name="Google Shape;515;p37"/>
          <p:cNvSpPr txBox="1"/>
          <p:nvPr/>
        </p:nvSpPr>
        <p:spPr>
          <a:xfrm>
            <a:off x="3116275" y="32499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PASIVOS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16" name="Google Shape;516;p37"/>
          <p:cNvSpPr txBox="1"/>
          <p:nvPr/>
        </p:nvSpPr>
        <p:spPr>
          <a:xfrm>
            <a:off x="5880000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17" name="Google Shape;517;p37"/>
          <p:cNvSpPr txBox="1"/>
          <p:nvPr/>
        </p:nvSpPr>
        <p:spPr>
          <a:xfrm>
            <a:off x="3116275" y="358807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TOTALES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518" name="Google Shape;518;p37"/>
          <p:cNvSpPr txBox="1"/>
          <p:nvPr/>
        </p:nvSpPr>
        <p:spPr>
          <a:xfrm>
            <a:off x="5880000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004A89"/>
                </a:solidFill>
              </a:rPr>
              <a:t>983.631.839,43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519" name="Google Shape;519;p37"/>
          <p:cNvSpPr txBox="1"/>
          <p:nvPr/>
        </p:nvSpPr>
        <p:spPr>
          <a:xfrm>
            <a:off x="2520975" y="1587800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520" name="Google Shape;520;p37"/>
          <p:cNvSpPr txBox="1"/>
          <p:nvPr/>
        </p:nvSpPr>
        <p:spPr>
          <a:xfrm>
            <a:off x="2520975" y="1725900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521" name="Google Shape;521;p37"/>
          <p:cNvSpPr txBox="1"/>
          <p:nvPr/>
        </p:nvSpPr>
        <p:spPr>
          <a:xfrm>
            <a:off x="2520975" y="18878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III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522" name="Google Shape;522;p37"/>
          <p:cNvSpPr txBox="1"/>
          <p:nvPr/>
        </p:nvSpPr>
        <p:spPr>
          <a:xfrm>
            <a:off x="2520975" y="20330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IV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523" name="Google Shape;523;p37"/>
          <p:cNvSpPr txBox="1"/>
          <p:nvPr/>
        </p:nvSpPr>
        <p:spPr>
          <a:xfrm>
            <a:off x="2520975" y="21854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524" name="Google Shape;524;p37"/>
          <p:cNvSpPr txBox="1"/>
          <p:nvPr/>
        </p:nvSpPr>
        <p:spPr>
          <a:xfrm>
            <a:off x="2520975" y="24902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525" name="Google Shape;525;p37"/>
          <p:cNvSpPr txBox="1"/>
          <p:nvPr/>
        </p:nvSpPr>
        <p:spPr>
          <a:xfrm>
            <a:off x="2520975" y="264268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526" name="Google Shape;526;p37"/>
          <p:cNvSpPr txBox="1"/>
          <p:nvPr/>
        </p:nvSpPr>
        <p:spPr>
          <a:xfrm>
            <a:off x="2520975" y="30951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VIII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527" name="Google Shape;527;p37"/>
          <p:cNvSpPr txBox="1"/>
          <p:nvPr/>
        </p:nvSpPr>
        <p:spPr>
          <a:xfrm>
            <a:off x="2520975" y="3247538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IX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528" name="Google Shape;528;p37"/>
          <p:cNvSpPr txBox="1"/>
          <p:nvPr/>
        </p:nvSpPr>
        <p:spPr>
          <a:xfrm>
            <a:off x="3116275" y="3411900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434343"/>
                </a:solidFill>
              </a:rPr>
              <a:t>INGRESOS FINANCIEROS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29" name="Google Shape;529;p37"/>
          <p:cNvSpPr txBox="1"/>
          <p:nvPr/>
        </p:nvSpPr>
        <p:spPr>
          <a:xfrm>
            <a:off x="5880000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206.589,26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30" name="Google Shape;530;p37"/>
          <p:cNvSpPr txBox="1"/>
          <p:nvPr/>
        </p:nvSpPr>
        <p:spPr>
          <a:xfrm>
            <a:off x="6836525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1,51 %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31" name="Google Shape;531;p37"/>
          <p:cNvSpPr txBox="1"/>
          <p:nvPr/>
        </p:nvSpPr>
        <p:spPr>
          <a:xfrm>
            <a:off x="6836525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39,34 %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32" name="Google Shape;532;p37"/>
          <p:cNvSpPr txBox="1"/>
          <p:nvPr/>
        </p:nvSpPr>
        <p:spPr>
          <a:xfrm>
            <a:off x="6836525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7,50 %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33" name="Google Shape;533;p37"/>
          <p:cNvSpPr txBox="1"/>
          <p:nvPr/>
        </p:nvSpPr>
        <p:spPr>
          <a:xfrm>
            <a:off x="6836525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44,67 %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34" name="Google Shape;534;p37"/>
          <p:cNvSpPr txBox="1"/>
          <p:nvPr/>
        </p:nvSpPr>
        <p:spPr>
          <a:xfrm>
            <a:off x="6836525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1,65 %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35" name="Google Shape;535;p37"/>
          <p:cNvSpPr txBox="1"/>
          <p:nvPr/>
        </p:nvSpPr>
        <p:spPr>
          <a:xfrm>
            <a:off x="6836525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94,67 %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36" name="Google Shape;536;p37"/>
          <p:cNvSpPr txBox="1"/>
          <p:nvPr/>
        </p:nvSpPr>
        <p:spPr>
          <a:xfrm>
            <a:off x="6836525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p37"/>
          <p:cNvSpPr txBox="1"/>
          <p:nvPr/>
        </p:nvSpPr>
        <p:spPr>
          <a:xfrm>
            <a:off x="6836525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5,13 %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38" name="Google Shape;538;p37"/>
          <p:cNvSpPr txBox="1"/>
          <p:nvPr/>
        </p:nvSpPr>
        <p:spPr>
          <a:xfrm>
            <a:off x="6836525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i="1">
                <a:solidFill>
                  <a:srgbClr val="434343"/>
                </a:solidFill>
              </a:rPr>
              <a:t>5,30 %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i="1">
              <a:solidFill>
                <a:srgbClr val="434343"/>
              </a:solidFill>
            </a:endParaRPr>
          </a:p>
        </p:txBody>
      </p:sp>
      <p:sp>
        <p:nvSpPr>
          <p:cNvPr id="539" name="Google Shape;539;p37"/>
          <p:cNvSpPr txBox="1"/>
          <p:nvPr/>
        </p:nvSpPr>
        <p:spPr>
          <a:xfrm>
            <a:off x="6836525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99,98 %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 i="1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 i="1">
              <a:solidFill>
                <a:srgbClr val="434343"/>
              </a:solidFill>
            </a:endParaRPr>
          </a:p>
        </p:txBody>
      </p:sp>
      <p:sp>
        <p:nvSpPr>
          <p:cNvPr id="540" name="Google Shape;540;p37"/>
          <p:cNvSpPr txBox="1"/>
          <p:nvPr/>
        </p:nvSpPr>
        <p:spPr>
          <a:xfrm>
            <a:off x="6836525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0,02 %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41" name="Google Shape;541;p37"/>
          <p:cNvSpPr txBox="1"/>
          <p:nvPr/>
        </p:nvSpPr>
        <p:spPr>
          <a:xfrm>
            <a:off x="6836525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0,00 %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42" name="Google Shape;542;p37"/>
          <p:cNvSpPr txBox="1"/>
          <p:nvPr/>
        </p:nvSpPr>
        <p:spPr>
          <a:xfrm>
            <a:off x="6836525" y="358807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>
                <a:solidFill>
                  <a:srgbClr val="004A89"/>
                </a:solidFill>
              </a:rPr>
              <a:t>100,00%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543" name="Google Shape;543;p37"/>
          <p:cNvSpPr txBox="1"/>
          <p:nvPr/>
        </p:nvSpPr>
        <p:spPr>
          <a:xfrm>
            <a:off x="6836525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1">
                <a:solidFill>
                  <a:srgbClr val="434343"/>
                </a:solidFill>
              </a:rPr>
              <a:t>0,02 %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44" name="Google Shape;544;p37"/>
          <p:cNvSpPr txBox="1"/>
          <p:nvPr/>
        </p:nvSpPr>
        <p:spPr>
          <a:xfrm>
            <a:off x="6836525" y="2490313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0,18 %</a:t>
            </a:r>
            <a:endParaRPr sz="7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9" name="Google Shape;549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6350" y="1137025"/>
            <a:ext cx="6845323" cy="3324300"/>
          </a:xfrm>
          <a:prstGeom prst="rect">
            <a:avLst/>
          </a:prstGeom>
          <a:noFill/>
          <a:ln>
            <a:noFill/>
          </a:ln>
        </p:spPr>
      </p:pic>
      <p:sp>
        <p:nvSpPr>
          <p:cNvPr id="550" name="Google Shape;550;p38"/>
          <p:cNvSpPr txBox="1">
            <a:spLocks noGrp="1"/>
          </p:cNvSpPr>
          <p:nvPr>
            <p:ph type="title" idx="4294967295"/>
          </p:nvPr>
        </p:nvSpPr>
        <p:spPr>
          <a:xfrm>
            <a:off x="190401" y="1481875"/>
            <a:ext cx="1644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18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Presupuesto Consolidado</a:t>
            </a:r>
            <a:endParaRPr sz="18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38"/>
          <p:cNvSpPr txBox="1">
            <a:spLocks noGrp="1"/>
          </p:cNvSpPr>
          <p:nvPr>
            <p:ph type="title" idx="4294967295"/>
          </p:nvPr>
        </p:nvSpPr>
        <p:spPr>
          <a:xfrm>
            <a:off x="190400" y="2251400"/>
            <a:ext cx="1822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8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Gastos </a:t>
            </a:r>
            <a:endParaRPr sz="18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8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2025 y 2024</a:t>
            </a:r>
            <a:endParaRPr sz="18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8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por Consejerías</a:t>
            </a:r>
            <a:endParaRPr sz="18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endParaRPr sz="1800" b="1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38"/>
          <p:cNvSpPr txBox="1"/>
          <p:nvPr/>
        </p:nvSpPr>
        <p:spPr>
          <a:xfrm>
            <a:off x="2083250" y="1397325"/>
            <a:ext cx="38958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CONSEJERÍAS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553" name="Google Shape;553;p38"/>
          <p:cNvSpPr txBox="1"/>
          <p:nvPr/>
        </p:nvSpPr>
        <p:spPr>
          <a:xfrm>
            <a:off x="5708175" y="1397325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TOTAL | 2025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554" name="Google Shape;554;p38"/>
          <p:cNvSpPr txBox="1"/>
          <p:nvPr/>
        </p:nvSpPr>
        <p:spPr>
          <a:xfrm>
            <a:off x="7607300" y="1397325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Diferencia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555" name="Google Shape;555;p38"/>
          <p:cNvSpPr txBox="1"/>
          <p:nvPr/>
        </p:nvSpPr>
        <p:spPr>
          <a:xfrm>
            <a:off x="8302650" y="1397325"/>
            <a:ext cx="676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%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556" name="Google Shape;556;p38"/>
          <p:cNvSpPr txBox="1"/>
          <p:nvPr/>
        </p:nvSpPr>
        <p:spPr>
          <a:xfrm>
            <a:off x="2090925" y="1583050"/>
            <a:ext cx="4480500" cy="2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">
                <a:solidFill>
                  <a:srgbClr val="434343"/>
                </a:solidFill>
              </a:rPr>
              <a:t>CONSEJERÍA DE ÁREA DE GOBIERNO DE PRESIDENCIA Y MOVILIDAD SOSTENIBLE</a:t>
            </a: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57" name="Google Shape;557;p38"/>
          <p:cNvSpPr txBox="1"/>
          <p:nvPr/>
        </p:nvSpPr>
        <p:spPr>
          <a:xfrm>
            <a:off x="5708175" y="1583051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190.272.881,66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58" name="Google Shape;558;p38"/>
          <p:cNvSpPr txBox="1"/>
          <p:nvPr/>
        </p:nvSpPr>
        <p:spPr>
          <a:xfrm>
            <a:off x="2083250" y="1735452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">
                <a:solidFill>
                  <a:srgbClr val="434343"/>
                </a:solidFill>
              </a:rPr>
              <a:t>CONSEJERÍA DE ÁREA DE ADMINISTRACIÓN PÚBLICA Y TRANSPARENCIA</a:t>
            </a: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59" name="Google Shape;559;p38"/>
          <p:cNvSpPr txBox="1"/>
          <p:nvPr/>
        </p:nvSpPr>
        <p:spPr>
          <a:xfrm>
            <a:off x="5708175" y="1735452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6.593.208,78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60" name="Google Shape;560;p38"/>
          <p:cNvSpPr txBox="1"/>
          <p:nvPr/>
        </p:nvSpPr>
        <p:spPr>
          <a:xfrm>
            <a:off x="2083250" y="1889052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550">
                <a:solidFill>
                  <a:srgbClr val="434343"/>
                </a:solidFill>
              </a:rPr>
              <a:t>CONSEJERÍA DE GOBIERNO DE OBRAS PÚBLICAS E INFRAESTRUCTURAS, ARQUITECTURA Y VIVIENDA</a:t>
            </a:r>
            <a:endParaRPr sz="55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61" name="Google Shape;561;p38"/>
          <p:cNvSpPr txBox="1"/>
          <p:nvPr/>
        </p:nvSpPr>
        <p:spPr>
          <a:xfrm>
            <a:off x="5708175" y="1887852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100.832.862,48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62" name="Google Shape;562;p38"/>
          <p:cNvSpPr txBox="1"/>
          <p:nvPr/>
        </p:nvSpPr>
        <p:spPr>
          <a:xfrm>
            <a:off x="2083250" y="2040253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">
                <a:solidFill>
                  <a:srgbClr val="434343"/>
                </a:solidFill>
              </a:rPr>
              <a:t>CONSEJERÍA DE GOBIERNO DE POLÍTICA TERRITORIAL Y PAISAJE</a:t>
            </a: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63" name="Google Shape;563;p38"/>
          <p:cNvSpPr txBox="1"/>
          <p:nvPr/>
        </p:nvSpPr>
        <p:spPr>
          <a:xfrm>
            <a:off x="5708175" y="2040253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8.046.353,93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64" name="Google Shape;564;p38"/>
          <p:cNvSpPr txBox="1"/>
          <p:nvPr/>
        </p:nvSpPr>
        <p:spPr>
          <a:xfrm>
            <a:off x="2083250" y="2187904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">
                <a:solidFill>
                  <a:srgbClr val="434343"/>
                </a:solidFill>
              </a:rPr>
              <a:t>CONSEJERÍA DE GOBIERNO DE HACIENDA Y EMERGENCIAS</a:t>
            </a: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65" name="Google Shape;565;p38"/>
          <p:cNvSpPr txBox="1"/>
          <p:nvPr/>
        </p:nvSpPr>
        <p:spPr>
          <a:xfrm>
            <a:off x="5708175" y="2187904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39.050.995,46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66" name="Google Shape;566;p38"/>
          <p:cNvSpPr txBox="1"/>
          <p:nvPr/>
        </p:nvSpPr>
        <p:spPr>
          <a:xfrm>
            <a:off x="2083250" y="2340305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>
                <a:solidFill>
                  <a:srgbClr val="434343"/>
                </a:solidFill>
              </a:rPr>
              <a:t>CONSEJERÍA DE ÁREA DE TURISMO</a:t>
            </a: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67" name="Google Shape;567;p38"/>
          <p:cNvSpPr txBox="1"/>
          <p:nvPr/>
        </p:nvSpPr>
        <p:spPr>
          <a:xfrm>
            <a:off x="5708175" y="2340304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24.376.077,9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68" name="Google Shape;568;p38"/>
          <p:cNvSpPr txBox="1"/>
          <p:nvPr/>
        </p:nvSpPr>
        <p:spPr>
          <a:xfrm>
            <a:off x="2083250" y="2492706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>
                <a:solidFill>
                  <a:srgbClr val="434343"/>
                </a:solidFill>
              </a:rPr>
              <a:t>CONSEJERÍA DE GOBIERNO DE CULTURA</a:t>
            </a: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69" name="Google Shape;569;p38"/>
          <p:cNvSpPr txBox="1"/>
          <p:nvPr/>
        </p:nvSpPr>
        <p:spPr>
          <a:xfrm>
            <a:off x="5708175" y="2492705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28.233.446,28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70" name="Google Shape;570;p38"/>
          <p:cNvSpPr txBox="1"/>
          <p:nvPr/>
        </p:nvSpPr>
        <p:spPr>
          <a:xfrm>
            <a:off x="2083250" y="2645106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550">
                <a:solidFill>
                  <a:srgbClr val="434343"/>
                </a:solidFill>
              </a:rPr>
              <a:t>CONSEJERÍA DE GOBIERNO DE DESARROLLO ECONÓMICO,  INDUSTRIA, COMERCIO Y ARTESANÍA</a:t>
            </a:r>
            <a:endParaRPr sz="55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71" name="Google Shape;571;p38"/>
          <p:cNvSpPr txBox="1"/>
          <p:nvPr/>
        </p:nvSpPr>
        <p:spPr>
          <a:xfrm>
            <a:off x="5708175" y="2645106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39.787.705,57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72" name="Google Shape;572;p38"/>
          <p:cNvSpPr txBox="1"/>
          <p:nvPr/>
        </p:nvSpPr>
        <p:spPr>
          <a:xfrm>
            <a:off x="2083250" y="2792732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">
                <a:solidFill>
                  <a:srgbClr val="434343"/>
                </a:solidFill>
              </a:rPr>
              <a:t>CONSEJERÍA DE  GOBIERNO DE POLÍTICA SOCIAL, ACCESIBILIDAD, IGUALDAD Y DIVERSIDAD</a:t>
            </a: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73" name="Google Shape;573;p38"/>
          <p:cNvSpPr txBox="1"/>
          <p:nvPr/>
        </p:nvSpPr>
        <p:spPr>
          <a:xfrm>
            <a:off x="5708175" y="2792731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233.668.876,78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74" name="Google Shape;574;p38"/>
          <p:cNvSpPr txBox="1"/>
          <p:nvPr/>
        </p:nvSpPr>
        <p:spPr>
          <a:xfrm>
            <a:off x="2083250" y="2954708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" dirty="0">
                <a:solidFill>
                  <a:srgbClr val="434343"/>
                </a:solidFill>
              </a:rPr>
              <a:t>CONSEJERÍA DE ÁREA DE SECTOR PRIMARIO, SOB.ALIMENTARIA Y SEGURIDAD HÍDRICA</a:t>
            </a:r>
            <a:endParaRPr sz="600" dirty="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 dirty="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rgbClr val="434343"/>
              </a:solidFill>
            </a:endParaRPr>
          </a:p>
        </p:txBody>
      </p:sp>
      <p:sp>
        <p:nvSpPr>
          <p:cNvPr id="575" name="Google Shape;575;p38"/>
          <p:cNvSpPr txBox="1"/>
          <p:nvPr/>
        </p:nvSpPr>
        <p:spPr>
          <a:xfrm>
            <a:off x="5708175" y="2945132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66.811.108,2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76" name="Google Shape;576;p38"/>
          <p:cNvSpPr txBox="1"/>
          <p:nvPr/>
        </p:nvSpPr>
        <p:spPr>
          <a:xfrm>
            <a:off x="2083250" y="3097534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">
                <a:solidFill>
                  <a:srgbClr val="434343"/>
                </a:solidFill>
              </a:rPr>
              <a:t>CONSEJERÍA DE ÁREA DE EDUCACIÓN Y JUVENTUD</a:t>
            </a: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77" name="Google Shape;577;p38"/>
          <p:cNvSpPr txBox="1"/>
          <p:nvPr/>
        </p:nvSpPr>
        <p:spPr>
          <a:xfrm>
            <a:off x="5708175" y="3097533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5.974.404,93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78" name="Google Shape;578;p38"/>
          <p:cNvSpPr txBox="1"/>
          <p:nvPr/>
        </p:nvSpPr>
        <p:spPr>
          <a:xfrm>
            <a:off x="2083250" y="3249934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550">
                <a:solidFill>
                  <a:srgbClr val="434343"/>
                </a:solidFill>
              </a:rPr>
              <a:t>CONSEJERÍA DE ÁREA DE GOBIERNO DE MEDIO AMBIENTE, CLIMA, ENERGÍA Y CONOCIMIENTO</a:t>
            </a:r>
            <a:endParaRPr sz="55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79" name="Google Shape;579;p38"/>
          <p:cNvSpPr txBox="1"/>
          <p:nvPr/>
        </p:nvSpPr>
        <p:spPr>
          <a:xfrm>
            <a:off x="5708175" y="3249934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107.060.671,1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80" name="Google Shape;580;p38"/>
          <p:cNvSpPr txBox="1"/>
          <p:nvPr/>
        </p:nvSpPr>
        <p:spPr>
          <a:xfrm>
            <a:off x="2083250" y="3869100"/>
            <a:ext cx="38958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TOTALES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581" name="Google Shape;581;p38"/>
          <p:cNvSpPr txBox="1"/>
          <p:nvPr/>
        </p:nvSpPr>
        <p:spPr>
          <a:xfrm>
            <a:off x="5708175" y="3869099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004A89"/>
                </a:solidFill>
              </a:rPr>
              <a:t>983.631.839,43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582" name="Google Shape;582;p38"/>
          <p:cNvSpPr txBox="1"/>
          <p:nvPr/>
        </p:nvSpPr>
        <p:spPr>
          <a:xfrm>
            <a:off x="2083250" y="3411910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">
                <a:solidFill>
                  <a:srgbClr val="434343"/>
                </a:solidFill>
              </a:rPr>
              <a:t>CONSEJERÍA DE ÁREA DE EMPLEO Y DESARROLLO LOCAL</a:t>
            </a: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583" name="Google Shape;583;p38"/>
          <p:cNvSpPr txBox="1"/>
          <p:nvPr/>
        </p:nvSpPr>
        <p:spPr>
          <a:xfrm>
            <a:off x="5708175" y="3402334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28.405.644,99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584" name="Google Shape;584;p38"/>
          <p:cNvSpPr txBox="1"/>
          <p:nvPr/>
        </p:nvSpPr>
        <p:spPr>
          <a:xfrm>
            <a:off x="6587818" y="1583051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181.458.521,28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85" name="Google Shape;585;p38"/>
          <p:cNvSpPr txBox="1"/>
          <p:nvPr/>
        </p:nvSpPr>
        <p:spPr>
          <a:xfrm>
            <a:off x="6587818" y="1735452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6.633.727,87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86" name="Google Shape;586;p38"/>
          <p:cNvSpPr txBox="1"/>
          <p:nvPr/>
        </p:nvSpPr>
        <p:spPr>
          <a:xfrm>
            <a:off x="6587818" y="1887852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96.398.240,28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87" name="Google Shape;587;p38"/>
          <p:cNvSpPr txBox="1"/>
          <p:nvPr/>
        </p:nvSpPr>
        <p:spPr>
          <a:xfrm>
            <a:off x="6587818" y="2040253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7.915.992,77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88" name="Google Shape;588;p38"/>
          <p:cNvSpPr txBox="1"/>
          <p:nvPr/>
        </p:nvSpPr>
        <p:spPr>
          <a:xfrm>
            <a:off x="6587818" y="2187904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37.746.888,15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89" name="Google Shape;589;p38"/>
          <p:cNvSpPr txBox="1"/>
          <p:nvPr/>
        </p:nvSpPr>
        <p:spPr>
          <a:xfrm>
            <a:off x="6587818" y="2340304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24.072.728,67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90" name="Google Shape;590;p38"/>
          <p:cNvSpPr txBox="1"/>
          <p:nvPr/>
        </p:nvSpPr>
        <p:spPr>
          <a:xfrm>
            <a:off x="6587818" y="2492705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25.230.180,82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91" name="Google Shape;591;p38"/>
          <p:cNvSpPr txBox="1"/>
          <p:nvPr/>
        </p:nvSpPr>
        <p:spPr>
          <a:xfrm>
            <a:off x="6587818" y="2645106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39.213.512,17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92" name="Google Shape;592;p38"/>
          <p:cNvSpPr txBox="1"/>
          <p:nvPr/>
        </p:nvSpPr>
        <p:spPr>
          <a:xfrm>
            <a:off x="6587818" y="2792731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211.151.735,59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93" name="Google Shape;593;p38"/>
          <p:cNvSpPr txBox="1"/>
          <p:nvPr/>
        </p:nvSpPr>
        <p:spPr>
          <a:xfrm>
            <a:off x="6587818" y="2945132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64.944.871,07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94" name="Google Shape;594;p38"/>
          <p:cNvSpPr txBox="1"/>
          <p:nvPr/>
        </p:nvSpPr>
        <p:spPr>
          <a:xfrm>
            <a:off x="6587818" y="3097533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5.710.699,58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95" name="Google Shape;595;p38"/>
          <p:cNvSpPr txBox="1"/>
          <p:nvPr/>
        </p:nvSpPr>
        <p:spPr>
          <a:xfrm>
            <a:off x="6587818" y="3249934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104.473.425,28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96" name="Google Shape;596;p38"/>
          <p:cNvSpPr txBox="1"/>
          <p:nvPr/>
        </p:nvSpPr>
        <p:spPr>
          <a:xfrm>
            <a:off x="6587818" y="3869099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004A89"/>
                </a:solidFill>
              </a:rPr>
              <a:t>916.691.994,15     </a:t>
            </a:r>
            <a:endParaRPr sz="1000">
              <a:solidFill>
                <a:srgbClr val="004A89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004A89"/>
              </a:solidFill>
            </a:endParaRPr>
          </a:p>
        </p:txBody>
      </p:sp>
      <p:sp>
        <p:nvSpPr>
          <p:cNvPr id="597" name="Google Shape;597;p38"/>
          <p:cNvSpPr txBox="1"/>
          <p:nvPr/>
        </p:nvSpPr>
        <p:spPr>
          <a:xfrm>
            <a:off x="6587818" y="3402334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28.344.737,08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98" name="Google Shape;598;p38"/>
          <p:cNvSpPr txBox="1"/>
          <p:nvPr/>
        </p:nvSpPr>
        <p:spPr>
          <a:xfrm>
            <a:off x="7541725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8.814.360,38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599" name="Google Shape;599;p38"/>
          <p:cNvSpPr txBox="1"/>
          <p:nvPr/>
        </p:nvSpPr>
        <p:spPr>
          <a:xfrm>
            <a:off x="7541725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-40.519,09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00" name="Google Shape;600;p38"/>
          <p:cNvSpPr txBox="1"/>
          <p:nvPr/>
        </p:nvSpPr>
        <p:spPr>
          <a:xfrm>
            <a:off x="7541725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4.434.622,20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01" name="Google Shape;601;p38"/>
          <p:cNvSpPr txBox="1"/>
          <p:nvPr/>
        </p:nvSpPr>
        <p:spPr>
          <a:xfrm>
            <a:off x="7541725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130.361,16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02" name="Google Shape;602;p38"/>
          <p:cNvSpPr txBox="1"/>
          <p:nvPr/>
        </p:nvSpPr>
        <p:spPr>
          <a:xfrm>
            <a:off x="7541725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1.304.107,31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03" name="Google Shape;603;p38"/>
          <p:cNvSpPr txBox="1"/>
          <p:nvPr/>
        </p:nvSpPr>
        <p:spPr>
          <a:xfrm>
            <a:off x="7541725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303.349,23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04" name="Google Shape;604;p38"/>
          <p:cNvSpPr txBox="1"/>
          <p:nvPr/>
        </p:nvSpPr>
        <p:spPr>
          <a:xfrm>
            <a:off x="7541725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3.003.265,46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05" name="Google Shape;605;p38"/>
          <p:cNvSpPr txBox="1"/>
          <p:nvPr/>
        </p:nvSpPr>
        <p:spPr>
          <a:xfrm>
            <a:off x="7541725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574.193,40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06" name="Google Shape;606;p38"/>
          <p:cNvSpPr txBox="1"/>
          <p:nvPr/>
        </p:nvSpPr>
        <p:spPr>
          <a:xfrm>
            <a:off x="7541725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22.517.141,19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07" name="Google Shape;607;p38"/>
          <p:cNvSpPr txBox="1"/>
          <p:nvPr/>
        </p:nvSpPr>
        <p:spPr>
          <a:xfrm>
            <a:off x="7541725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1.866.237,13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08" name="Google Shape;608;p38"/>
          <p:cNvSpPr txBox="1"/>
          <p:nvPr/>
        </p:nvSpPr>
        <p:spPr>
          <a:xfrm>
            <a:off x="7541725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263.705,35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09" name="Google Shape;609;p38"/>
          <p:cNvSpPr txBox="1"/>
          <p:nvPr/>
        </p:nvSpPr>
        <p:spPr>
          <a:xfrm>
            <a:off x="7541725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2.587.245,82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10" name="Google Shape;610;p38"/>
          <p:cNvSpPr txBox="1"/>
          <p:nvPr/>
        </p:nvSpPr>
        <p:spPr>
          <a:xfrm>
            <a:off x="7541725" y="3869088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004A89"/>
                </a:solidFill>
              </a:rPr>
              <a:t>66.939.845,28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611" name="Google Shape;611;p38"/>
          <p:cNvSpPr txBox="1"/>
          <p:nvPr/>
        </p:nvSpPr>
        <p:spPr>
          <a:xfrm>
            <a:off x="7541725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60.907,91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12" name="Google Shape;612;p38"/>
          <p:cNvSpPr txBox="1"/>
          <p:nvPr/>
        </p:nvSpPr>
        <p:spPr>
          <a:xfrm>
            <a:off x="8246575" y="1583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4,86 %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13" name="Google Shape;613;p38"/>
          <p:cNvSpPr txBox="1"/>
          <p:nvPr/>
        </p:nvSpPr>
        <p:spPr>
          <a:xfrm>
            <a:off x="8246575" y="1735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-0,61 %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14" name="Google Shape;614;p38"/>
          <p:cNvSpPr txBox="1"/>
          <p:nvPr/>
        </p:nvSpPr>
        <p:spPr>
          <a:xfrm>
            <a:off x="8246575" y="1887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4,60 %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15" name="Google Shape;615;p38"/>
          <p:cNvSpPr txBox="1"/>
          <p:nvPr/>
        </p:nvSpPr>
        <p:spPr>
          <a:xfrm>
            <a:off x="8246575" y="2040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1,65 %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16" name="Google Shape;616;p38"/>
          <p:cNvSpPr txBox="1"/>
          <p:nvPr/>
        </p:nvSpPr>
        <p:spPr>
          <a:xfrm>
            <a:off x="8246575" y="2187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3,45 %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17" name="Google Shape;617;p38"/>
          <p:cNvSpPr txBox="1"/>
          <p:nvPr/>
        </p:nvSpPr>
        <p:spPr>
          <a:xfrm>
            <a:off x="8246575" y="2340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1,26 %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18" name="Google Shape;618;p38"/>
          <p:cNvSpPr txBox="1"/>
          <p:nvPr/>
        </p:nvSpPr>
        <p:spPr>
          <a:xfrm>
            <a:off x="8246575" y="2492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11,90 %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19" name="Google Shape;619;p38"/>
          <p:cNvSpPr txBox="1"/>
          <p:nvPr/>
        </p:nvSpPr>
        <p:spPr>
          <a:xfrm>
            <a:off x="8246575" y="2645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1,46 %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20" name="Google Shape;620;p38"/>
          <p:cNvSpPr txBox="1"/>
          <p:nvPr/>
        </p:nvSpPr>
        <p:spPr>
          <a:xfrm>
            <a:off x="8246575" y="2792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10,66 %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21" name="Google Shape;621;p38"/>
          <p:cNvSpPr txBox="1"/>
          <p:nvPr/>
        </p:nvSpPr>
        <p:spPr>
          <a:xfrm>
            <a:off x="8246575" y="2945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2,87 %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22" name="Google Shape;622;p38"/>
          <p:cNvSpPr txBox="1"/>
          <p:nvPr/>
        </p:nvSpPr>
        <p:spPr>
          <a:xfrm>
            <a:off x="8246575" y="3097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4,62 %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23" name="Google Shape;623;p38"/>
          <p:cNvSpPr txBox="1"/>
          <p:nvPr/>
        </p:nvSpPr>
        <p:spPr>
          <a:xfrm>
            <a:off x="8246575" y="3249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2,48 %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24" name="Google Shape;624;p38"/>
          <p:cNvSpPr txBox="1"/>
          <p:nvPr/>
        </p:nvSpPr>
        <p:spPr>
          <a:xfrm>
            <a:off x="8246575" y="3869088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004A89"/>
                </a:solidFill>
              </a:rPr>
              <a:t>7,30 %</a:t>
            </a:r>
            <a:endParaRPr sz="600">
              <a:solidFill>
                <a:srgbClr val="004A89"/>
              </a:solidFill>
            </a:endParaRPr>
          </a:p>
        </p:txBody>
      </p:sp>
      <p:sp>
        <p:nvSpPr>
          <p:cNvPr id="625" name="Google Shape;625;p38"/>
          <p:cNvSpPr txBox="1"/>
          <p:nvPr/>
        </p:nvSpPr>
        <p:spPr>
          <a:xfrm>
            <a:off x="8246575" y="3402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0,21 %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26" name="Google Shape;626;p38"/>
          <p:cNvSpPr txBox="1"/>
          <p:nvPr/>
        </p:nvSpPr>
        <p:spPr>
          <a:xfrm>
            <a:off x="6555000" y="1397325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TOTAL | 2024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627" name="Google Shape;627;p38"/>
          <p:cNvSpPr txBox="1"/>
          <p:nvPr/>
        </p:nvSpPr>
        <p:spPr>
          <a:xfrm>
            <a:off x="2083250" y="3555473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">
                <a:solidFill>
                  <a:srgbClr val="434343"/>
                </a:solidFill>
              </a:rPr>
              <a:t> CONSEJERÍA DE ÁREA DE COOP. INSTITUCIONAL Y SOLIDARIDAD INTERNACIONAL</a:t>
            </a: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628" name="Google Shape;628;p38"/>
          <p:cNvSpPr txBox="1"/>
          <p:nvPr/>
        </p:nvSpPr>
        <p:spPr>
          <a:xfrm>
            <a:off x="2083250" y="3707137"/>
            <a:ext cx="4480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">
                <a:solidFill>
                  <a:srgbClr val="434343"/>
                </a:solidFill>
              </a:rPr>
              <a:t>CONSEJERÍA DE ÁREA DE DEPORTES</a:t>
            </a: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434343"/>
              </a:solidFill>
            </a:endParaRPr>
          </a:p>
        </p:txBody>
      </p:sp>
      <p:sp>
        <p:nvSpPr>
          <p:cNvPr id="629" name="Google Shape;629;p38"/>
          <p:cNvSpPr txBox="1"/>
          <p:nvPr/>
        </p:nvSpPr>
        <p:spPr>
          <a:xfrm>
            <a:off x="5708175" y="3545197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49.763.173,67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30" name="Google Shape;630;p38"/>
          <p:cNvSpPr txBox="1"/>
          <p:nvPr/>
        </p:nvSpPr>
        <p:spPr>
          <a:xfrm>
            <a:off x="6587818" y="3545197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47.807.061,13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31" name="Google Shape;631;p38"/>
          <p:cNvSpPr txBox="1"/>
          <p:nvPr/>
        </p:nvSpPr>
        <p:spPr>
          <a:xfrm>
            <a:off x="7541725" y="3545188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1.956.112,54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32" name="Google Shape;632;p38"/>
          <p:cNvSpPr txBox="1"/>
          <p:nvPr/>
        </p:nvSpPr>
        <p:spPr>
          <a:xfrm>
            <a:off x="8246575" y="3545188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4,09 %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33" name="Google Shape;633;p38"/>
          <p:cNvSpPr txBox="1"/>
          <p:nvPr/>
        </p:nvSpPr>
        <p:spPr>
          <a:xfrm>
            <a:off x="5708175" y="3693573"/>
            <a:ext cx="9702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54.754.427,7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34" name="Google Shape;634;p38"/>
          <p:cNvSpPr txBox="1"/>
          <p:nvPr/>
        </p:nvSpPr>
        <p:spPr>
          <a:xfrm>
            <a:off x="6587818" y="3693573"/>
            <a:ext cx="9375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35.584.347,20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35" name="Google Shape;635;p38"/>
          <p:cNvSpPr txBox="1"/>
          <p:nvPr/>
        </p:nvSpPr>
        <p:spPr>
          <a:xfrm>
            <a:off x="7541725" y="3693563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 19.170.080,50    </a:t>
            </a: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36" name="Google Shape;636;p38"/>
          <p:cNvSpPr txBox="1"/>
          <p:nvPr/>
        </p:nvSpPr>
        <p:spPr>
          <a:xfrm>
            <a:off x="8246575" y="3693563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53,87 %</a:t>
            </a:r>
            <a:endParaRPr sz="7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39"/>
          <p:cNvSpPr txBox="1">
            <a:spLocks noGrp="1"/>
          </p:cNvSpPr>
          <p:nvPr>
            <p:ph type="title" idx="4294967295"/>
          </p:nvPr>
        </p:nvSpPr>
        <p:spPr>
          <a:xfrm>
            <a:off x="199250" y="1373525"/>
            <a:ext cx="2207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Inversiones</a:t>
            </a:r>
            <a:endParaRPr sz="2400" b="1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Significativas</a:t>
            </a:r>
            <a:endParaRPr sz="2400" b="1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2" name="Google Shape;642;p39"/>
          <p:cNvPicPr preferRelativeResize="0"/>
          <p:nvPr/>
        </p:nvPicPr>
        <p:blipFill rotWithShape="1">
          <a:blip r:embed="rId3">
            <a:alphaModFix/>
          </a:blip>
          <a:srcRect t="4248" r="33708" b="16038"/>
          <a:stretch/>
        </p:blipFill>
        <p:spPr>
          <a:xfrm>
            <a:off x="2589525" y="516175"/>
            <a:ext cx="3975524" cy="2649750"/>
          </a:xfrm>
          <a:prstGeom prst="rect">
            <a:avLst/>
          </a:prstGeom>
          <a:noFill/>
          <a:ln>
            <a:noFill/>
          </a:ln>
        </p:spPr>
      </p:pic>
      <p:sp>
        <p:nvSpPr>
          <p:cNvPr id="643" name="Google Shape;643;p39"/>
          <p:cNvSpPr txBox="1"/>
          <p:nvPr/>
        </p:nvSpPr>
        <p:spPr>
          <a:xfrm>
            <a:off x="2727225" y="635325"/>
            <a:ext cx="26241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DENOMINACIÓN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644" name="Google Shape;644;p39"/>
          <p:cNvSpPr txBox="1"/>
          <p:nvPr/>
        </p:nvSpPr>
        <p:spPr>
          <a:xfrm>
            <a:off x="5784375" y="635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rgbClr val="004A89"/>
                </a:solidFill>
              </a:rPr>
              <a:t>TOTAL</a:t>
            </a:r>
            <a:endParaRPr>
              <a:solidFill>
                <a:srgbClr val="004A89"/>
              </a:solidFill>
            </a:endParaRPr>
          </a:p>
        </p:txBody>
      </p:sp>
      <p:sp>
        <p:nvSpPr>
          <p:cNvPr id="645" name="Google Shape;645;p39"/>
          <p:cNvSpPr txBox="1"/>
          <p:nvPr/>
        </p:nvSpPr>
        <p:spPr>
          <a:xfrm>
            <a:off x="2727225" y="8282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Plan de Cooperación con los Ayuntamientos</a:t>
            </a:r>
            <a:endParaRPr sz="70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46" name="Google Shape;646;p39"/>
          <p:cNvSpPr txBox="1"/>
          <p:nvPr/>
        </p:nvSpPr>
        <p:spPr>
          <a:xfrm>
            <a:off x="5784375" y="8210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15.000.000,00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47" name="Google Shape;647;p39"/>
          <p:cNvSpPr txBox="1"/>
          <p:nvPr/>
        </p:nvSpPr>
        <p:spPr>
          <a:xfrm>
            <a:off x="2727225" y="97345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INFECAR, nuevo Pabellón y Edificio de Usos Complementarios</a:t>
            </a: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48" name="Google Shape;648;p39"/>
          <p:cNvSpPr txBox="1"/>
          <p:nvPr/>
        </p:nvSpPr>
        <p:spPr>
          <a:xfrm>
            <a:off x="5784375" y="9734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8.361.955,42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49" name="Google Shape;649;p39"/>
          <p:cNvSpPr txBox="1"/>
          <p:nvPr/>
        </p:nvSpPr>
        <p:spPr>
          <a:xfrm>
            <a:off x="2727225" y="112705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Centro Insular de Deportes</a:t>
            </a: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50" name="Google Shape;650;p39"/>
          <p:cNvSpPr txBox="1"/>
          <p:nvPr/>
        </p:nvSpPr>
        <p:spPr>
          <a:xfrm>
            <a:off x="5784375" y="11258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8.347.567,00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51" name="Google Shape;651;p39"/>
          <p:cNvSpPr txBox="1"/>
          <p:nvPr/>
        </p:nvSpPr>
        <p:spPr>
          <a:xfrm>
            <a:off x="2727225" y="127825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Acondicionamiento de Carreteras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52" name="Google Shape;652;p39"/>
          <p:cNvSpPr txBox="1"/>
          <p:nvPr/>
        </p:nvSpPr>
        <p:spPr>
          <a:xfrm>
            <a:off x="5784375" y="127825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15.609.464,46</a:t>
            </a:r>
            <a:endParaRPr sz="700">
              <a:solidFill>
                <a:srgbClr val="434343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53" name="Google Shape;653;p39"/>
          <p:cNvSpPr txBox="1"/>
          <p:nvPr/>
        </p:nvSpPr>
        <p:spPr>
          <a:xfrm>
            <a:off x="2727225" y="14259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 err="1">
                <a:solidFill>
                  <a:srgbClr val="434343"/>
                </a:solidFill>
              </a:rPr>
              <a:t>Obras</a:t>
            </a:r>
            <a:r>
              <a:rPr lang="en-US" sz="700" dirty="0">
                <a:solidFill>
                  <a:srgbClr val="434343"/>
                </a:solidFill>
              </a:rPr>
              <a:t> </a:t>
            </a:r>
            <a:r>
              <a:rPr lang="en-US" sz="700" dirty="0" err="1">
                <a:solidFill>
                  <a:srgbClr val="434343"/>
                </a:solidFill>
              </a:rPr>
              <a:t>en</a:t>
            </a:r>
            <a:r>
              <a:rPr lang="en-US" sz="700" dirty="0">
                <a:solidFill>
                  <a:srgbClr val="434343"/>
                </a:solidFill>
              </a:rPr>
              <a:t> </a:t>
            </a:r>
            <a:r>
              <a:rPr lang="en-US" sz="700" dirty="0" err="1">
                <a:solidFill>
                  <a:srgbClr val="434343"/>
                </a:solidFill>
              </a:rPr>
              <a:t>el</a:t>
            </a:r>
            <a:r>
              <a:rPr lang="en-US" sz="700" dirty="0">
                <a:solidFill>
                  <a:srgbClr val="434343"/>
                </a:solidFill>
              </a:rPr>
              <a:t> Estadio de Gran Canaria</a:t>
            </a:r>
            <a:endParaRPr sz="700" dirty="0">
              <a:solidFill>
                <a:srgbClr val="434343"/>
              </a:solidFill>
            </a:endParaRPr>
          </a:p>
        </p:txBody>
      </p:sp>
      <p:sp>
        <p:nvSpPr>
          <p:cNvPr id="654" name="Google Shape;654;p39"/>
          <p:cNvSpPr txBox="1"/>
          <p:nvPr/>
        </p:nvSpPr>
        <p:spPr>
          <a:xfrm>
            <a:off x="5784375" y="14259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7.150.966,14</a:t>
            </a:r>
            <a:endParaRPr sz="700">
              <a:solidFill>
                <a:srgbClr val="434343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55" name="Google Shape;655;p39"/>
          <p:cNvSpPr txBox="1"/>
          <p:nvPr/>
        </p:nvSpPr>
        <p:spPr>
          <a:xfrm>
            <a:off x="2727225" y="15783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>
                <a:solidFill>
                  <a:srgbClr val="434343"/>
                </a:solidFill>
              </a:rPr>
              <a:t>Modernización Complejos de Recogida de Residuos</a:t>
            </a: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56" name="Google Shape;656;p39"/>
          <p:cNvSpPr txBox="1"/>
          <p:nvPr/>
        </p:nvSpPr>
        <p:spPr>
          <a:xfrm>
            <a:off x="5784375" y="1578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5.271.786,16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57" name="Google Shape;657;p39"/>
          <p:cNvSpPr txBox="1"/>
          <p:nvPr/>
        </p:nvSpPr>
        <p:spPr>
          <a:xfrm>
            <a:off x="2727225" y="17307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Plan Infraestructuras Sociosanitarias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58" name="Google Shape;658;p39"/>
          <p:cNvSpPr txBox="1"/>
          <p:nvPr/>
        </p:nvSpPr>
        <p:spPr>
          <a:xfrm>
            <a:off x="5784375" y="1730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4.784.481,93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59" name="Google Shape;659;p39"/>
          <p:cNvSpPr txBox="1"/>
          <p:nvPr/>
        </p:nvSpPr>
        <p:spPr>
          <a:xfrm>
            <a:off x="2727225" y="18831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Complejo Ambiental de Salto del Negro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60" name="Google Shape;660;p39"/>
          <p:cNvSpPr txBox="1"/>
          <p:nvPr/>
        </p:nvSpPr>
        <p:spPr>
          <a:xfrm>
            <a:off x="5784375" y="1883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3.509.707,20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61" name="Google Shape;661;p39"/>
          <p:cNvSpPr txBox="1"/>
          <p:nvPr/>
        </p:nvSpPr>
        <p:spPr>
          <a:xfrm>
            <a:off x="2727225" y="2030725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Promoción viviendas Pico Viento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62" name="Google Shape;662;p39"/>
          <p:cNvSpPr txBox="1"/>
          <p:nvPr/>
        </p:nvSpPr>
        <p:spPr>
          <a:xfrm>
            <a:off x="5784375" y="2030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3.328.230,80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63" name="Google Shape;663;p39"/>
          <p:cNvSpPr txBox="1"/>
          <p:nvPr/>
        </p:nvSpPr>
        <p:spPr>
          <a:xfrm>
            <a:off x="2727225" y="21927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Conservación Patrimonio Histórico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64" name="Google Shape;664;p39"/>
          <p:cNvSpPr txBox="1"/>
          <p:nvPr/>
        </p:nvSpPr>
        <p:spPr>
          <a:xfrm>
            <a:off x="5784375" y="2183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3.158.828,25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65" name="Google Shape;665;p39"/>
          <p:cNvSpPr txBox="1"/>
          <p:nvPr/>
        </p:nvSpPr>
        <p:spPr>
          <a:xfrm>
            <a:off x="2727225" y="2335525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Complejo Ambiental de Juan Grande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66" name="Google Shape;666;p39"/>
          <p:cNvSpPr txBox="1"/>
          <p:nvPr/>
        </p:nvSpPr>
        <p:spPr>
          <a:xfrm>
            <a:off x="5784375" y="2335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2.343.131,69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67" name="Google Shape;667;p39"/>
          <p:cNvSpPr txBox="1"/>
          <p:nvPr/>
        </p:nvSpPr>
        <p:spPr>
          <a:xfrm>
            <a:off x="2727225" y="2487925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Modernización Comunicaciones de Isla Inteligente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68" name="Google Shape;668;p39"/>
          <p:cNvSpPr txBox="1"/>
          <p:nvPr/>
        </p:nvSpPr>
        <p:spPr>
          <a:xfrm>
            <a:off x="5784375" y="2487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2.000.000,00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69" name="Google Shape;669;p39"/>
          <p:cNvSpPr txBox="1"/>
          <p:nvPr/>
        </p:nvSpPr>
        <p:spPr>
          <a:xfrm>
            <a:off x="2727225" y="26499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Ampliaciones y Acondicionamiento EDAR, EDAM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70" name="Google Shape;670;p39"/>
          <p:cNvSpPr txBox="1"/>
          <p:nvPr/>
        </p:nvSpPr>
        <p:spPr>
          <a:xfrm>
            <a:off x="5784375" y="2640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1.901.663,95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71" name="Google Shape;671;p39"/>
          <p:cNvSpPr txBox="1"/>
          <p:nvPr/>
        </p:nvSpPr>
        <p:spPr>
          <a:xfrm>
            <a:off x="2727225" y="2793463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 A familias e Instituciones sin fines de lucro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72" name="Google Shape;672;p39"/>
          <p:cNvSpPr txBox="1"/>
          <p:nvPr/>
        </p:nvSpPr>
        <p:spPr>
          <a:xfrm>
            <a:off x="2727225" y="2945125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Actuaciones en el ámbito de las energías renovables</a:t>
            </a: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73" name="Google Shape;673;p39"/>
          <p:cNvSpPr txBox="1"/>
          <p:nvPr/>
        </p:nvSpPr>
        <p:spPr>
          <a:xfrm>
            <a:off x="5784375" y="2783188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1.500.000,00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74" name="Google Shape;674;p39"/>
          <p:cNvSpPr txBox="1"/>
          <p:nvPr/>
        </p:nvSpPr>
        <p:spPr>
          <a:xfrm>
            <a:off x="5784375" y="2931563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1.500.000,00</a:t>
            </a:r>
            <a:endParaRPr sz="700">
              <a:solidFill>
                <a:srgbClr val="434343"/>
              </a:solidFill>
            </a:endParaRPr>
          </a:p>
        </p:txBody>
      </p:sp>
      <p:pic>
        <p:nvPicPr>
          <p:cNvPr id="675" name="Google Shape;675;p39"/>
          <p:cNvPicPr preferRelativeResize="0"/>
          <p:nvPr/>
        </p:nvPicPr>
        <p:blipFill rotWithShape="1">
          <a:blip r:embed="rId3">
            <a:alphaModFix/>
          </a:blip>
          <a:srcRect t="28984" r="33708" b="25457"/>
          <a:stretch/>
        </p:blipFill>
        <p:spPr>
          <a:xfrm>
            <a:off x="2589525" y="3165925"/>
            <a:ext cx="3975524" cy="1514475"/>
          </a:xfrm>
          <a:prstGeom prst="rect">
            <a:avLst/>
          </a:prstGeom>
          <a:noFill/>
          <a:ln>
            <a:noFill/>
          </a:ln>
        </p:spPr>
      </p:pic>
      <p:sp>
        <p:nvSpPr>
          <p:cNvPr id="676" name="Google Shape;676;p39"/>
          <p:cNvSpPr txBox="1"/>
          <p:nvPr/>
        </p:nvSpPr>
        <p:spPr>
          <a:xfrm>
            <a:off x="2727225" y="31023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Fomento y Modernización Transporte Terrestre</a:t>
            </a: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77" name="Google Shape;677;p39"/>
          <p:cNvSpPr txBox="1"/>
          <p:nvPr/>
        </p:nvSpPr>
        <p:spPr>
          <a:xfrm>
            <a:off x="5784375" y="31023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1.450.000,00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78" name="Google Shape;678;p39"/>
          <p:cNvSpPr txBox="1"/>
          <p:nvPr/>
        </p:nvSpPr>
        <p:spPr>
          <a:xfrm>
            <a:off x="2727225" y="32547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Reposición de infraestructuras de Agricultura, Ganadería y Pesca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79" name="Google Shape;679;p39"/>
          <p:cNvSpPr txBox="1"/>
          <p:nvPr/>
        </p:nvSpPr>
        <p:spPr>
          <a:xfrm>
            <a:off x="5784375" y="32547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1.389.656,92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80" name="Google Shape;680;p39"/>
          <p:cNvSpPr txBox="1"/>
          <p:nvPr/>
        </p:nvSpPr>
        <p:spPr>
          <a:xfrm>
            <a:off x="2727225" y="34071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Actuaciones del Plan Especial del Paisaje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81" name="Google Shape;681;p39"/>
          <p:cNvSpPr txBox="1"/>
          <p:nvPr/>
        </p:nvSpPr>
        <p:spPr>
          <a:xfrm>
            <a:off x="5784375" y="3407100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1.311.219,84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82" name="Google Shape;682;p39"/>
          <p:cNvSpPr txBox="1"/>
          <p:nvPr/>
        </p:nvSpPr>
        <p:spPr>
          <a:xfrm>
            <a:off x="2727225" y="3554725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Reposición de Infraestructuras del Fondo Verde Forestal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83" name="Google Shape;683;p39"/>
          <p:cNvSpPr txBox="1"/>
          <p:nvPr/>
        </p:nvSpPr>
        <p:spPr>
          <a:xfrm>
            <a:off x="5784375" y="35547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1.240.236,32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84" name="Google Shape;684;p39"/>
          <p:cNvSpPr txBox="1"/>
          <p:nvPr/>
        </p:nvSpPr>
        <p:spPr>
          <a:xfrm>
            <a:off x="2727225" y="37167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solidFill>
                  <a:srgbClr val="434343"/>
                </a:solidFill>
              </a:rPr>
              <a:t>Sistema de </a:t>
            </a:r>
            <a:r>
              <a:rPr lang="en-US" sz="700" dirty="0" err="1">
                <a:solidFill>
                  <a:srgbClr val="434343"/>
                </a:solidFill>
              </a:rPr>
              <a:t>Inteligencia</a:t>
            </a:r>
            <a:r>
              <a:rPr lang="en-US" sz="700" dirty="0">
                <a:solidFill>
                  <a:srgbClr val="434343"/>
                </a:solidFill>
              </a:rPr>
              <a:t> </a:t>
            </a:r>
            <a:r>
              <a:rPr lang="en-US" sz="700" dirty="0" err="1">
                <a:solidFill>
                  <a:srgbClr val="434343"/>
                </a:solidFill>
              </a:rPr>
              <a:t>Turística</a:t>
            </a:r>
            <a:r>
              <a:rPr lang="en-US" sz="700" dirty="0">
                <a:solidFill>
                  <a:srgbClr val="434343"/>
                </a:solidFill>
              </a:rPr>
              <a:t> de Gran Canaria SITGRAN +</a:t>
            </a:r>
            <a:endParaRPr sz="700" dirty="0">
              <a:solidFill>
                <a:srgbClr val="434343"/>
              </a:solidFill>
            </a:endParaRPr>
          </a:p>
        </p:txBody>
      </p:sp>
      <p:sp>
        <p:nvSpPr>
          <p:cNvPr id="685" name="Google Shape;685;p39"/>
          <p:cNvSpPr txBox="1"/>
          <p:nvPr/>
        </p:nvSpPr>
        <p:spPr>
          <a:xfrm>
            <a:off x="5784375" y="37071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1.204.774,00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86" name="Google Shape;686;p39"/>
          <p:cNvSpPr txBox="1"/>
          <p:nvPr/>
        </p:nvSpPr>
        <p:spPr>
          <a:xfrm>
            <a:off x="2727225" y="3859525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solidFill>
                  <a:srgbClr val="434343"/>
                </a:solidFill>
              </a:rPr>
              <a:t>Ciudad </a:t>
            </a:r>
            <a:r>
              <a:rPr lang="en-US" sz="700" dirty="0" err="1">
                <a:solidFill>
                  <a:srgbClr val="434343"/>
                </a:solidFill>
              </a:rPr>
              <a:t>Deportiva</a:t>
            </a:r>
            <a:r>
              <a:rPr lang="en-US" sz="700" dirty="0">
                <a:solidFill>
                  <a:srgbClr val="434343"/>
                </a:solidFill>
              </a:rPr>
              <a:t> Gran Canaria</a:t>
            </a:r>
            <a:endParaRPr sz="700" dirty="0">
              <a:solidFill>
                <a:srgbClr val="434343"/>
              </a:solidFill>
            </a:endParaRPr>
          </a:p>
        </p:txBody>
      </p:sp>
      <p:sp>
        <p:nvSpPr>
          <p:cNvPr id="687" name="Google Shape;687;p39"/>
          <p:cNvSpPr txBox="1"/>
          <p:nvPr/>
        </p:nvSpPr>
        <p:spPr>
          <a:xfrm>
            <a:off x="5784375" y="38595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1.195.000,00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88" name="Google Shape;688;p39"/>
          <p:cNvSpPr txBox="1"/>
          <p:nvPr/>
        </p:nvSpPr>
        <p:spPr>
          <a:xfrm>
            <a:off x="2727225" y="4011925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solidFill>
                  <a:srgbClr val="434343"/>
                </a:solidFill>
              </a:rPr>
              <a:t>Centro de Control del </a:t>
            </a:r>
            <a:r>
              <a:rPr lang="en-US" sz="700" dirty="0" err="1">
                <a:solidFill>
                  <a:srgbClr val="434343"/>
                </a:solidFill>
              </a:rPr>
              <a:t>Transporte</a:t>
            </a:r>
            <a:r>
              <a:rPr lang="en-US" sz="700" dirty="0">
                <a:solidFill>
                  <a:srgbClr val="434343"/>
                </a:solidFill>
              </a:rPr>
              <a:t> de Gran Canaria</a:t>
            </a:r>
            <a:endParaRPr sz="700" dirty="0">
              <a:solidFill>
                <a:srgbClr val="434343"/>
              </a:solidFill>
            </a:endParaRPr>
          </a:p>
        </p:txBody>
      </p:sp>
      <p:sp>
        <p:nvSpPr>
          <p:cNvPr id="689" name="Google Shape;689;p39"/>
          <p:cNvSpPr txBox="1"/>
          <p:nvPr/>
        </p:nvSpPr>
        <p:spPr>
          <a:xfrm>
            <a:off x="5784375" y="40119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1.110.527,53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90" name="Google Shape;690;p39"/>
          <p:cNvSpPr txBox="1"/>
          <p:nvPr/>
        </p:nvSpPr>
        <p:spPr>
          <a:xfrm>
            <a:off x="2727225" y="4173900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Obras de arte MUBEA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91" name="Google Shape;691;p39"/>
          <p:cNvSpPr txBox="1"/>
          <p:nvPr/>
        </p:nvSpPr>
        <p:spPr>
          <a:xfrm>
            <a:off x="5784375" y="4164325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2.050.000,00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92" name="Google Shape;692;p39"/>
          <p:cNvSpPr txBox="1"/>
          <p:nvPr/>
        </p:nvSpPr>
        <p:spPr>
          <a:xfrm>
            <a:off x="2727225" y="4317463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A Mancomunidad de Medianías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93" name="Google Shape;693;p39"/>
          <p:cNvSpPr txBox="1"/>
          <p:nvPr/>
        </p:nvSpPr>
        <p:spPr>
          <a:xfrm>
            <a:off x="2727225" y="4469125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A Mancomunidad del Norte: Plan del Norte</a:t>
            </a: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94" name="Google Shape;694;p39"/>
          <p:cNvSpPr txBox="1"/>
          <p:nvPr/>
        </p:nvSpPr>
        <p:spPr>
          <a:xfrm>
            <a:off x="5784375" y="4307188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1.000.000,00</a:t>
            </a:r>
            <a:endParaRPr sz="700">
              <a:solidFill>
                <a:srgbClr val="434343"/>
              </a:solidFill>
            </a:endParaRPr>
          </a:p>
        </p:txBody>
      </p:sp>
      <p:sp>
        <p:nvSpPr>
          <p:cNvPr id="695" name="Google Shape;695;p39"/>
          <p:cNvSpPr txBox="1"/>
          <p:nvPr/>
        </p:nvSpPr>
        <p:spPr>
          <a:xfrm>
            <a:off x="5784375" y="4455563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1.000.000,00</a:t>
            </a:r>
            <a:endParaRPr sz="700">
              <a:solidFill>
                <a:srgbClr val="434343"/>
              </a:solidFill>
            </a:endParaRPr>
          </a:p>
        </p:txBody>
      </p:sp>
      <p:pic>
        <p:nvPicPr>
          <p:cNvPr id="696" name="Google Shape;696;p39"/>
          <p:cNvPicPr preferRelativeResize="0"/>
          <p:nvPr/>
        </p:nvPicPr>
        <p:blipFill rotWithShape="1">
          <a:blip r:embed="rId3">
            <a:alphaModFix/>
          </a:blip>
          <a:srcRect t="28984" r="33708" b="66037"/>
          <a:stretch/>
        </p:blipFill>
        <p:spPr>
          <a:xfrm>
            <a:off x="2589525" y="4676375"/>
            <a:ext cx="3975524" cy="165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7" name="Google Shape;697;p39"/>
          <p:cNvSpPr txBox="1"/>
          <p:nvPr/>
        </p:nvSpPr>
        <p:spPr>
          <a:xfrm>
            <a:off x="2727225" y="4621525"/>
            <a:ext cx="30180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A Mancomunidad del Sureste: Plan del Sureste</a:t>
            </a: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434343"/>
              </a:solidFill>
            </a:endParaRPr>
          </a:p>
        </p:txBody>
      </p:sp>
      <p:sp>
        <p:nvSpPr>
          <p:cNvPr id="698" name="Google Shape;698;p39"/>
          <p:cNvSpPr txBox="1"/>
          <p:nvPr/>
        </p:nvSpPr>
        <p:spPr>
          <a:xfrm>
            <a:off x="5784375" y="4607963"/>
            <a:ext cx="816900" cy="2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rgbClr val="434343"/>
                </a:solidFill>
              </a:rPr>
              <a:t>1.000.000,00</a:t>
            </a:r>
            <a:endParaRPr sz="7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40"/>
          <p:cNvSpPr txBox="1">
            <a:spLocks noGrp="1"/>
          </p:cNvSpPr>
          <p:nvPr>
            <p:ph type="title" idx="4294967295"/>
          </p:nvPr>
        </p:nvSpPr>
        <p:spPr>
          <a:xfrm>
            <a:off x="1687800" y="909625"/>
            <a:ext cx="57192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· </a:t>
            </a:r>
            <a:r>
              <a:rPr lang="en-US" sz="2800" b="1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Datos</a:t>
            </a:r>
            <a:r>
              <a:rPr lang="en-US" sz="2800" b="1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lang="en-US" sz="2800" b="1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recuperación</a:t>
            </a:r>
            <a:r>
              <a:rPr lang="en-US" sz="2800" b="1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económica</a:t>
            </a:r>
            <a:r>
              <a:rPr lang="en-US" sz="2800" b="1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de Gran Canaria ·</a:t>
            </a:r>
            <a:endParaRPr sz="2700" dirty="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4" name="Google Shape;704;p40"/>
          <p:cNvSpPr txBox="1"/>
          <p:nvPr/>
        </p:nvSpPr>
        <p:spPr>
          <a:xfrm>
            <a:off x="965700" y="2003250"/>
            <a:ext cx="7163400" cy="180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700" b="1" dirty="0">
                <a:solidFill>
                  <a:srgbClr val="004A89"/>
                </a:solidFill>
              </a:rPr>
              <a:t>390.000 </a:t>
            </a:r>
            <a:r>
              <a:rPr lang="en-US" sz="3700" b="1" dirty="0" err="1">
                <a:solidFill>
                  <a:srgbClr val="004A89"/>
                </a:solidFill>
              </a:rPr>
              <a:t>ocupados</a:t>
            </a:r>
            <a:r>
              <a:rPr lang="en-US" sz="3700" b="1" dirty="0">
                <a:solidFill>
                  <a:srgbClr val="004A89"/>
                </a:solidFill>
              </a:rPr>
              <a:t>, </a:t>
            </a:r>
            <a:endParaRPr sz="3700" b="1" dirty="0">
              <a:solidFill>
                <a:srgbClr val="004A89"/>
              </a:solidFill>
            </a:endParaRPr>
          </a:p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700" b="1" dirty="0">
                <a:solidFill>
                  <a:srgbClr val="004A89"/>
                </a:solidFill>
              </a:rPr>
              <a:t>un 6,6% más que </a:t>
            </a:r>
            <a:r>
              <a:rPr lang="en-US" sz="3700" b="1" dirty="0" err="1">
                <a:solidFill>
                  <a:srgbClr val="004A89"/>
                </a:solidFill>
              </a:rPr>
              <a:t>en</a:t>
            </a:r>
            <a:r>
              <a:rPr lang="en-US" sz="3700" b="1" dirty="0">
                <a:solidFill>
                  <a:srgbClr val="004A89"/>
                </a:solidFill>
              </a:rPr>
              <a:t> 2019</a:t>
            </a:r>
            <a:endParaRPr sz="3500" b="1" dirty="0">
              <a:solidFill>
                <a:srgbClr val="004A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41"/>
          <p:cNvSpPr txBox="1">
            <a:spLocks noGrp="1"/>
          </p:cNvSpPr>
          <p:nvPr>
            <p:ph type="title" idx="4294967295"/>
          </p:nvPr>
        </p:nvSpPr>
        <p:spPr>
          <a:xfrm>
            <a:off x="2450550" y="757225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· Mejora del empleo de las mujeres ·</a:t>
            </a:r>
            <a:endParaRPr sz="27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0" name="Google Shape;710;p41"/>
          <p:cNvSpPr txBox="1"/>
          <p:nvPr/>
        </p:nvSpPr>
        <p:spPr>
          <a:xfrm>
            <a:off x="0" y="1850850"/>
            <a:ext cx="9379200" cy="28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b="1" dirty="0">
                <a:solidFill>
                  <a:srgbClr val="004A89"/>
                </a:solidFill>
              </a:rPr>
              <a:t>181.000 </a:t>
            </a:r>
            <a:r>
              <a:rPr lang="en-US" sz="3200" b="1" dirty="0" err="1">
                <a:solidFill>
                  <a:srgbClr val="004A89"/>
                </a:solidFill>
              </a:rPr>
              <a:t>grancanarias</a:t>
            </a:r>
            <a:r>
              <a:rPr lang="en-US" sz="3200" b="1" dirty="0">
                <a:solidFill>
                  <a:srgbClr val="004A89"/>
                </a:solidFill>
              </a:rPr>
              <a:t> </a:t>
            </a:r>
            <a:r>
              <a:rPr lang="en-US" sz="3200" b="1" dirty="0" err="1">
                <a:solidFill>
                  <a:srgbClr val="004A89"/>
                </a:solidFill>
              </a:rPr>
              <a:t>ocupadas</a:t>
            </a:r>
            <a:r>
              <a:rPr lang="en-US" sz="3200" b="1" dirty="0">
                <a:solidFill>
                  <a:srgbClr val="004A89"/>
                </a:solidFill>
              </a:rPr>
              <a:t> hoy</a:t>
            </a:r>
            <a:r>
              <a:rPr lang="en-US" sz="3700" b="1" dirty="0">
                <a:solidFill>
                  <a:srgbClr val="004A89"/>
                </a:solidFill>
              </a:rPr>
              <a:t>, </a:t>
            </a:r>
            <a:endParaRPr sz="3700" b="1" dirty="0">
              <a:solidFill>
                <a:srgbClr val="004A89"/>
              </a:solidFill>
            </a:endParaRPr>
          </a:p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400" b="1" dirty="0">
              <a:solidFill>
                <a:srgbClr val="004A89"/>
              </a:solidFill>
            </a:endParaRPr>
          </a:p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 dirty="0">
                <a:solidFill>
                  <a:srgbClr val="004A89"/>
                </a:solidFill>
              </a:rPr>
              <a:t>un 8% más que antes de la </a:t>
            </a:r>
            <a:r>
              <a:rPr lang="en-US" sz="2400" b="1" dirty="0" err="1">
                <a:solidFill>
                  <a:srgbClr val="004A89"/>
                </a:solidFill>
              </a:rPr>
              <a:t>pandemia</a:t>
            </a:r>
            <a:endParaRPr sz="2400" b="1" dirty="0">
              <a:solidFill>
                <a:srgbClr val="004A8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p42"/>
          <p:cNvSpPr txBox="1">
            <a:spLocks noGrp="1"/>
          </p:cNvSpPr>
          <p:nvPr>
            <p:ph type="title" idx="4294967295"/>
          </p:nvPr>
        </p:nvSpPr>
        <p:spPr>
          <a:xfrm>
            <a:off x="2021975" y="909625"/>
            <a:ext cx="5785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· </a:t>
            </a:r>
            <a:r>
              <a:rPr lang="en-US" sz="2800" b="1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Disminución</a:t>
            </a:r>
            <a:r>
              <a:rPr lang="en-US" sz="2800" b="1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del desempleo ·</a:t>
            </a:r>
            <a:endParaRPr sz="2700" dirty="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" name="Google Shape;716;p42"/>
          <p:cNvSpPr txBox="1"/>
          <p:nvPr/>
        </p:nvSpPr>
        <p:spPr>
          <a:xfrm>
            <a:off x="965700" y="1774650"/>
            <a:ext cx="7163400" cy="29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700" b="1" dirty="0">
                <a:solidFill>
                  <a:srgbClr val="004A89"/>
                </a:solidFill>
              </a:rPr>
              <a:t>El desempleo se ha  </a:t>
            </a:r>
            <a:r>
              <a:rPr lang="en-US" sz="3700" b="1" dirty="0" err="1">
                <a:solidFill>
                  <a:srgbClr val="004A89"/>
                </a:solidFill>
              </a:rPr>
              <a:t>reducido</a:t>
            </a:r>
            <a:r>
              <a:rPr lang="en-US" sz="3700" b="1" dirty="0">
                <a:solidFill>
                  <a:srgbClr val="004A89"/>
                </a:solidFill>
              </a:rPr>
              <a:t> un 20,5% </a:t>
            </a:r>
            <a:r>
              <a:rPr lang="en-US" sz="3700" b="1" dirty="0" err="1">
                <a:solidFill>
                  <a:srgbClr val="004A89"/>
                </a:solidFill>
              </a:rPr>
              <a:t>respecto</a:t>
            </a:r>
            <a:r>
              <a:rPr lang="en-US" sz="3700" b="1" dirty="0">
                <a:solidFill>
                  <a:srgbClr val="004A89"/>
                </a:solidFill>
              </a:rPr>
              <a:t> a 2019</a:t>
            </a:r>
          </a:p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700" b="1" dirty="0">
              <a:solidFill>
                <a:srgbClr val="004A89"/>
              </a:solidFill>
            </a:endParaRPr>
          </a:p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1" dirty="0">
                <a:solidFill>
                  <a:srgbClr val="004A89"/>
                </a:solidFill>
              </a:rPr>
              <a:t>Las mejores cifras </a:t>
            </a:r>
            <a:r>
              <a:rPr lang="en-US" sz="2800" b="1" dirty="0" err="1">
                <a:solidFill>
                  <a:srgbClr val="004A89"/>
                </a:solidFill>
              </a:rPr>
              <a:t>desde</a:t>
            </a:r>
            <a:r>
              <a:rPr lang="en-US" sz="2800" b="1" dirty="0">
                <a:solidFill>
                  <a:srgbClr val="004A89"/>
                </a:solidFill>
              </a:rPr>
              <a:t> antes de la crisis de 2008</a:t>
            </a:r>
            <a:endParaRPr sz="2800" b="1" dirty="0">
              <a:solidFill>
                <a:srgbClr val="004A8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43"/>
          <p:cNvSpPr txBox="1"/>
          <p:nvPr/>
        </p:nvSpPr>
        <p:spPr>
          <a:xfrm>
            <a:off x="260350" y="923625"/>
            <a:ext cx="8528400" cy="347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400" b="1" dirty="0">
                <a:solidFill>
                  <a:srgbClr val="004A89"/>
                </a:solidFill>
              </a:rPr>
              <a:t>Gran Canaria </a:t>
            </a:r>
            <a:r>
              <a:rPr lang="en-US" sz="3400" b="1" dirty="0" err="1">
                <a:solidFill>
                  <a:srgbClr val="004A89"/>
                </a:solidFill>
              </a:rPr>
              <a:t>acaba</a:t>
            </a:r>
            <a:r>
              <a:rPr lang="en-US" sz="3400" b="1" dirty="0">
                <a:solidFill>
                  <a:srgbClr val="004A89"/>
                </a:solidFill>
              </a:rPr>
              <a:t> </a:t>
            </a:r>
            <a:r>
              <a:rPr lang="en-US" sz="3400" b="1" dirty="0" err="1">
                <a:solidFill>
                  <a:srgbClr val="004A89"/>
                </a:solidFill>
              </a:rPr>
              <a:t>el</a:t>
            </a:r>
            <a:r>
              <a:rPr lang="en-US" sz="3400" b="1" dirty="0">
                <a:solidFill>
                  <a:srgbClr val="004A89"/>
                </a:solidFill>
              </a:rPr>
              <a:t> </a:t>
            </a:r>
            <a:r>
              <a:rPr lang="en-US" sz="3400" b="1" dirty="0" err="1">
                <a:solidFill>
                  <a:srgbClr val="004A89"/>
                </a:solidFill>
              </a:rPr>
              <a:t>año</a:t>
            </a:r>
            <a:r>
              <a:rPr lang="en-US" sz="3400" b="1" dirty="0">
                <a:solidFill>
                  <a:srgbClr val="004A89"/>
                </a:solidFill>
              </a:rPr>
              <a:t> con 346.460 </a:t>
            </a:r>
            <a:r>
              <a:rPr lang="en-US" sz="3400" b="1" dirty="0" err="1">
                <a:solidFill>
                  <a:srgbClr val="004A89"/>
                </a:solidFill>
              </a:rPr>
              <a:t>afiliad@s</a:t>
            </a:r>
            <a:r>
              <a:rPr lang="en-US" sz="3400" b="1" dirty="0">
                <a:solidFill>
                  <a:srgbClr val="004A89"/>
                </a:solidFill>
              </a:rPr>
              <a:t> a la Seguridad Social. </a:t>
            </a:r>
          </a:p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400" b="1" dirty="0">
              <a:solidFill>
                <a:srgbClr val="004A89"/>
              </a:solidFill>
            </a:endParaRPr>
          </a:p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400" b="1" dirty="0">
              <a:solidFill>
                <a:srgbClr val="004A89"/>
              </a:solidFill>
            </a:endParaRPr>
          </a:p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400" b="1" dirty="0">
                <a:solidFill>
                  <a:srgbClr val="004A89"/>
                </a:solidFill>
              </a:rPr>
              <a:t>Un 2,6% más que </a:t>
            </a:r>
            <a:r>
              <a:rPr lang="en-US" sz="3400" b="1" dirty="0" err="1">
                <a:solidFill>
                  <a:srgbClr val="004A89"/>
                </a:solidFill>
              </a:rPr>
              <a:t>en</a:t>
            </a:r>
            <a:r>
              <a:rPr lang="en-US" sz="3400" b="1" dirty="0">
                <a:solidFill>
                  <a:srgbClr val="004A89"/>
                </a:solidFill>
              </a:rPr>
              <a:t> 2023 </a:t>
            </a:r>
            <a:endParaRPr sz="3400" b="1" dirty="0">
              <a:solidFill>
                <a:srgbClr val="004A89"/>
              </a:solidFill>
            </a:endParaRPr>
          </a:p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400" b="1" dirty="0">
                <a:solidFill>
                  <a:srgbClr val="004A89"/>
                </a:solidFill>
              </a:rPr>
              <a:t>y un 9% más de las cifras prepandemia</a:t>
            </a:r>
            <a:endParaRPr sz="3400" b="1" dirty="0">
              <a:solidFill>
                <a:srgbClr val="004A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"/>
          <p:cNvSpPr txBox="1"/>
          <p:nvPr/>
        </p:nvSpPr>
        <p:spPr>
          <a:xfrm>
            <a:off x="798450" y="2457475"/>
            <a:ext cx="7547100" cy="18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004A8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4A89"/>
              </a:buClr>
              <a:buSzPts val="1400"/>
              <a:buChar char="●"/>
            </a:pPr>
            <a:r>
              <a:rPr lang="en-US" b="1">
                <a:solidFill>
                  <a:srgbClr val="004A89"/>
                </a:solidFill>
              </a:rPr>
              <a:t>Aumentar la cohesión e inclusión social y la igualdad de género.</a:t>
            </a:r>
            <a:endParaRPr b="1">
              <a:solidFill>
                <a:srgbClr val="004A8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4A89"/>
              </a:buClr>
              <a:buSzPts val="1400"/>
              <a:buChar char="●"/>
            </a:pPr>
            <a:r>
              <a:rPr lang="en-US" b="1">
                <a:solidFill>
                  <a:srgbClr val="004A89"/>
                </a:solidFill>
              </a:rPr>
              <a:t>Dinamizar la economía y el empleo y consolidar al Cabildo como principal inversor de la isla.</a:t>
            </a:r>
            <a:endParaRPr b="1">
              <a:solidFill>
                <a:srgbClr val="004A8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4A89"/>
              </a:buClr>
              <a:buSzPts val="1400"/>
              <a:buChar char="●"/>
            </a:pPr>
            <a:r>
              <a:rPr lang="en-US" b="1">
                <a:solidFill>
                  <a:srgbClr val="004A89"/>
                </a:solidFill>
              </a:rPr>
              <a:t>Favorecer una isla sostenible y la adaptación al cambio climático.</a:t>
            </a:r>
            <a:endParaRPr b="1">
              <a:solidFill>
                <a:srgbClr val="004A8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4A89"/>
              </a:buClr>
              <a:buSzPts val="1400"/>
              <a:buChar char="●"/>
            </a:pPr>
            <a:r>
              <a:rPr lang="en-US" b="1">
                <a:solidFill>
                  <a:srgbClr val="004A89"/>
                </a:solidFill>
              </a:rPr>
              <a:t>Promover la actividad cultural y proteger el patrimonio histórico y natural que nos identifica.</a:t>
            </a:r>
            <a:endParaRPr b="1">
              <a:solidFill>
                <a:srgbClr val="004A8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4A89"/>
              </a:buClr>
              <a:buSzPts val="1400"/>
              <a:buChar char="●"/>
            </a:pPr>
            <a:r>
              <a:rPr lang="en-US" b="1">
                <a:solidFill>
                  <a:srgbClr val="004A89"/>
                </a:solidFill>
              </a:rPr>
              <a:t>Fomentar los derechos democráticos, la participación ciudadana y la solidaridad.</a:t>
            </a:r>
            <a:endParaRPr b="1">
              <a:solidFill>
                <a:srgbClr val="004A89"/>
              </a:solidFill>
            </a:endParaRPr>
          </a:p>
        </p:txBody>
      </p:sp>
      <p:sp>
        <p:nvSpPr>
          <p:cNvPr id="178" name="Google Shape;178;p26"/>
          <p:cNvSpPr txBox="1">
            <a:spLocks noGrp="1"/>
          </p:cNvSpPr>
          <p:nvPr>
            <p:ph type="title" idx="4294967295"/>
          </p:nvPr>
        </p:nvSpPr>
        <p:spPr>
          <a:xfrm>
            <a:off x="939951" y="1189375"/>
            <a:ext cx="3873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Objetivos y prioridades del presupuesto 2025</a:t>
            </a:r>
            <a:endParaRPr sz="23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6"/>
          <p:cNvSpPr txBox="1"/>
          <p:nvPr/>
        </p:nvSpPr>
        <p:spPr>
          <a:xfrm>
            <a:off x="939950" y="1925175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888888"/>
                </a:solidFill>
              </a:rPr>
              <a:t>Presupuesto de 2025</a:t>
            </a:r>
            <a:endParaRPr sz="2300">
              <a:solidFill>
                <a:srgbClr val="004A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44"/>
          <p:cNvSpPr/>
          <p:nvPr/>
        </p:nvSpPr>
        <p:spPr>
          <a:xfrm>
            <a:off x="6525" y="0"/>
            <a:ext cx="9144000" cy="5143500"/>
          </a:xfrm>
          <a:prstGeom prst="rect">
            <a:avLst/>
          </a:prstGeom>
          <a:solidFill>
            <a:srgbClr val="004A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27" name="Google Shape;727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4325" y="1951225"/>
            <a:ext cx="2455351" cy="1241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"/>
          <p:cNvSpPr txBox="1">
            <a:spLocks noGrp="1"/>
          </p:cNvSpPr>
          <p:nvPr>
            <p:ph type="title" idx="4294967295"/>
          </p:nvPr>
        </p:nvSpPr>
        <p:spPr>
          <a:xfrm>
            <a:off x="1590000" y="1766850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160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Presupuesto consolidado 2025:</a:t>
            </a:r>
            <a:endParaRPr sz="16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7"/>
          <p:cNvSpPr txBox="1"/>
          <p:nvPr/>
        </p:nvSpPr>
        <p:spPr>
          <a:xfrm>
            <a:off x="139400" y="2354825"/>
            <a:ext cx="71634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500" b="1">
                <a:solidFill>
                  <a:srgbClr val="004A89"/>
                </a:solidFill>
              </a:rPr>
              <a:t>983.631.839,43 €</a:t>
            </a:r>
            <a:endParaRPr sz="4500" b="1">
              <a:solidFill>
                <a:srgbClr val="004A89"/>
              </a:solidFill>
            </a:endParaRPr>
          </a:p>
        </p:txBody>
      </p:sp>
      <p:pic>
        <p:nvPicPr>
          <p:cNvPr id="186" name="Google Shape;186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14300" y="1191975"/>
            <a:ext cx="2727675" cy="291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8"/>
          <p:cNvSpPr txBox="1"/>
          <p:nvPr/>
        </p:nvSpPr>
        <p:spPr>
          <a:xfrm>
            <a:off x="3770550" y="2916200"/>
            <a:ext cx="4088400" cy="6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 u="sng">
                <a:solidFill>
                  <a:srgbClr val="004A89"/>
                </a:solidFill>
              </a:rPr>
              <a:t>7,30 % de incremento</a:t>
            </a:r>
            <a:endParaRPr sz="1300" b="1" u="sng">
              <a:solidFill>
                <a:schemeClr val="dk1"/>
              </a:solidFill>
            </a:endParaRPr>
          </a:p>
          <a:p>
            <a:pPr marL="4572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</a:endParaRPr>
          </a:p>
          <a:p>
            <a:pPr marL="4572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</a:endParaRPr>
          </a:p>
        </p:txBody>
      </p:sp>
      <p:sp>
        <p:nvSpPr>
          <p:cNvPr id="192" name="Google Shape;192;p28"/>
          <p:cNvSpPr txBox="1">
            <a:spLocks noGrp="1"/>
          </p:cNvSpPr>
          <p:nvPr>
            <p:ph type="title" idx="4294967295"/>
          </p:nvPr>
        </p:nvSpPr>
        <p:spPr>
          <a:xfrm>
            <a:off x="3575700" y="1582700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Incremento respecto al presupuesto anterior:</a:t>
            </a:r>
            <a:endParaRPr sz="14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8"/>
          <p:cNvSpPr txBox="1"/>
          <p:nvPr/>
        </p:nvSpPr>
        <p:spPr>
          <a:xfrm>
            <a:off x="2125100" y="2170675"/>
            <a:ext cx="71634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 b="1">
                <a:solidFill>
                  <a:srgbClr val="004A89"/>
                </a:solidFill>
              </a:rPr>
              <a:t>66.939.845,28 €</a:t>
            </a:r>
            <a:endParaRPr sz="3200" b="1">
              <a:solidFill>
                <a:srgbClr val="004A89"/>
              </a:solidFill>
            </a:endParaRPr>
          </a:p>
        </p:txBody>
      </p:sp>
      <p:pic>
        <p:nvPicPr>
          <p:cNvPr id="194" name="Google Shape;19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82150" y="1115475"/>
            <a:ext cx="2727675" cy="291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>
            <a:spLocks noGrp="1"/>
          </p:cNvSpPr>
          <p:nvPr>
            <p:ph type="title" idx="4294967295"/>
          </p:nvPr>
        </p:nvSpPr>
        <p:spPr>
          <a:xfrm>
            <a:off x="593050" y="1328700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70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Presupuesto total incluyendo transferencias </a:t>
            </a:r>
            <a:endParaRPr sz="17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70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a los ayuntamientos</a:t>
            </a:r>
            <a:endParaRPr sz="16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9"/>
          <p:cNvSpPr txBox="1"/>
          <p:nvPr/>
        </p:nvSpPr>
        <p:spPr>
          <a:xfrm>
            <a:off x="-749600" y="2081775"/>
            <a:ext cx="71634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 b="1">
                <a:solidFill>
                  <a:srgbClr val="004A89"/>
                </a:solidFill>
              </a:rPr>
              <a:t>1.193.464.377,71 €</a:t>
            </a:r>
            <a:endParaRPr sz="3500" b="1">
              <a:solidFill>
                <a:srgbClr val="004A89"/>
              </a:solidFill>
            </a:endParaRPr>
          </a:p>
        </p:txBody>
      </p:sp>
      <p:sp>
        <p:nvSpPr>
          <p:cNvPr id="201" name="Google Shape;201;p29"/>
          <p:cNvSpPr txBox="1">
            <a:spLocks noGrp="1"/>
          </p:cNvSpPr>
          <p:nvPr>
            <p:ph type="title" idx="4294967295"/>
          </p:nvPr>
        </p:nvSpPr>
        <p:spPr>
          <a:xfrm>
            <a:off x="678775" y="2852700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70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Transferencias a los ayuntamientos</a:t>
            </a:r>
            <a:endParaRPr sz="16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9"/>
          <p:cNvSpPr txBox="1"/>
          <p:nvPr/>
        </p:nvSpPr>
        <p:spPr>
          <a:xfrm>
            <a:off x="-749600" y="3520050"/>
            <a:ext cx="71634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>
                <a:solidFill>
                  <a:srgbClr val="004A89"/>
                </a:solidFill>
              </a:rPr>
              <a:t>209.832.538,28 €</a:t>
            </a:r>
            <a:endParaRPr sz="2200" b="1">
              <a:solidFill>
                <a:srgbClr val="004A89"/>
              </a:solidFill>
            </a:endParaRPr>
          </a:p>
        </p:txBody>
      </p:sp>
      <p:pic>
        <p:nvPicPr>
          <p:cNvPr id="203" name="Google Shape;203;p29"/>
          <p:cNvPicPr preferRelativeResize="0"/>
          <p:nvPr/>
        </p:nvPicPr>
        <p:blipFill rotWithShape="1">
          <a:blip r:embed="rId3">
            <a:alphaModFix/>
          </a:blip>
          <a:srcRect r="61856"/>
          <a:stretch/>
        </p:blipFill>
        <p:spPr>
          <a:xfrm>
            <a:off x="6206623" y="1635000"/>
            <a:ext cx="2376776" cy="235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>
            <a:spLocks noGrp="1"/>
          </p:cNvSpPr>
          <p:nvPr>
            <p:ph type="title" idx="4294967295"/>
          </p:nvPr>
        </p:nvSpPr>
        <p:spPr>
          <a:xfrm>
            <a:off x="2298025" y="2659138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Un </a:t>
            </a:r>
            <a:r>
              <a:rPr lang="en-US" sz="1700" u="sng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00" b="1" u="sng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28,80 % </a:t>
            </a: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del </a:t>
            </a:r>
            <a:r>
              <a:rPr lang="en-US" sz="1700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presupuesto</a:t>
            </a:r>
            <a:endParaRPr sz="1700" dirty="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Supone</a:t>
            </a: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más de una </a:t>
            </a:r>
            <a:r>
              <a:rPr lang="en-US" sz="1700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cuarta</a:t>
            </a: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00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parte</a:t>
            </a: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del total</a:t>
            </a:r>
            <a:endParaRPr sz="1700" dirty="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1500" dirty="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30"/>
          <p:cNvSpPr txBox="1"/>
          <p:nvPr/>
        </p:nvSpPr>
        <p:spPr>
          <a:xfrm>
            <a:off x="847425" y="1708904"/>
            <a:ext cx="7163400" cy="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500" b="1">
                <a:solidFill>
                  <a:srgbClr val="004A89"/>
                </a:solidFill>
              </a:rPr>
              <a:t>283.268.416,14 €</a:t>
            </a:r>
            <a:endParaRPr sz="4500" b="1">
              <a:solidFill>
                <a:srgbClr val="004A89"/>
              </a:solidFill>
            </a:endParaRPr>
          </a:p>
        </p:txBody>
      </p:sp>
      <p:sp>
        <p:nvSpPr>
          <p:cNvPr id="210" name="Google Shape;210;p30"/>
          <p:cNvSpPr txBox="1">
            <a:spLocks noGrp="1"/>
          </p:cNvSpPr>
          <p:nvPr>
            <p:ph type="title" idx="4294967295"/>
          </p:nvPr>
        </p:nvSpPr>
        <p:spPr>
          <a:xfrm>
            <a:off x="2218450" y="696825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· Políticas sociales ·</a:t>
            </a:r>
            <a:endParaRPr sz="23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0"/>
          <p:cNvSpPr txBox="1"/>
          <p:nvPr/>
        </p:nvSpPr>
        <p:spPr>
          <a:xfrm>
            <a:off x="802975" y="3312438"/>
            <a:ext cx="71634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900" b="1">
                <a:solidFill>
                  <a:srgbClr val="004A89"/>
                </a:solidFill>
              </a:rPr>
              <a:t>19.941.813,25 €</a:t>
            </a:r>
            <a:endParaRPr sz="2200" b="1">
              <a:solidFill>
                <a:srgbClr val="004A89"/>
              </a:solidFill>
            </a:endParaRPr>
          </a:p>
        </p:txBody>
      </p:sp>
      <p:sp>
        <p:nvSpPr>
          <p:cNvPr id="212" name="Google Shape;212;p30"/>
          <p:cNvSpPr txBox="1">
            <a:spLocks noGrp="1"/>
          </p:cNvSpPr>
          <p:nvPr>
            <p:ph type="title" idx="4294967295"/>
          </p:nvPr>
        </p:nvSpPr>
        <p:spPr>
          <a:xfrm>
            <a:off x="2218450" y="3721038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Más que </a:t>
            </a:r>
            <a:r>
              <a:rPr lang="en-US" sz="1700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00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00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presupuesto</a:t>
            </a: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anterior</a:t>
            </a:r>
            <a:endParaRPr sz="1800" dirty="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1500" dirty="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1"/>
          <p:cNvSpPr txBox="1">
            <a:spLocks noGrp="1"/>
          </p:cNvSpPr>
          <p:nvPr>
            <p:ph type="title" idx="4294967295"/>
          </p:nvPr>
        </p:nvSpPr>
        <p:spPr>
          <a:xfrm>
            <a:off x="2288500" y="2630563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Un </a:t>
            </a:r>
            <a:r>
              <a:rPr lang="en-US" sz="1700" u="sng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00" b="1" u="sng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32,03 % </a:t>
            </a:r>
            <a:r>
              <a:rPr lang="en-US" sz="170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del presupuesto</a:t>
            </a:r>
            <a:endParaRPr sz="19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15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1"/>
          <p:cNvSpPr txBox="1"/>
          <p:nvPr/>
        </p:nvSpPr>
        <p:spPr>
          <a:xfrm>
            <a:off x="990300" y="1899338"/>
            <a:ext cx="71634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 b="1">
                <a:solidFill>
                  <a:srgbClr val="004A89"/>
                </a:solidFill>
              </a:rPr>
              <a:t>315.022.870,05 €</a:t>
            </a:r>
            <a:endParaRPr sz="4800" b="1">
              <a:solidFill>
                <a:srgbClr val="004A89"/>
              </a:solidFill>
            </a:endParaRPr>
          </a:p>
        </p:txBody>
      </p:sp>
      <p:sp>
        <p:nvSpPr>
          <p:cNvPr id="219" name="Google Shape;219;p31"/>
          <p:cNvSpPr txBox="1">
            <a:spLocks noGrp="1"/>
          </p:cNvSpPr>
          <p:nvPr>
            <p:ph type="title" idx="4294967295"/>
          </p:nvPr>
        </p:nvSpPr>
        <p:spPr>
          <a:xfrm>
            <a:off x="2332950" y="909625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· Recursos para la</a:t>
            </a:r>
            <a:endParaRPr sz="2400" b="1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dinamización económica ·</a:t>
            </a:r>
            <a:endParaRPr sz="23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31"/>
          <p:cNvSpPr txBox="1"/>
          <p:nvPr/>
        </p:nvSpPr>
        <p:spPr>
          <a:xfrm>
            <a:off x="888700" y="3328088"/>
            <a:ext cx="71634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4A89"/>
                </a:solidFill>
              </a:rPr>
              <a:t>3.048.409,06 €</a:t>
            </a:r>
            <a:endParaRPr sz="2700" b="1">
              <a:solidFill>
                <a:srgbClr val="004A89"/>
              </a:solidFill>
            </a:endParaRPr>
          </a:p>
        </p:txBody>
      </p:sp>
      <p:sp>
        <p:nvSpPr>
          <p:cNvPr id="221" name="Google Shape;221;p31"/>
          <p:cNvSpPr txBox="1">
            <a:spLocks noGrp="1"/>
          </p:cNvSpPr>
          <p:nvPr>
            <p:ph type="title" idx="4294967295"/>
          </p:nvPr>
        </p:nvSpPr>
        <p:spPr>
          <a:xfrm>
            <a:off x="2231350" y="3678313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Más que </a:t>
            </a:r>
            <a:r>
              <a:rPr lang="en-US" sz="1700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00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00" dirty="0" err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presupuesto</a:t>
            </a:r>
            <a:r>
              <a:rPr lang="en-US" sz="1700" dirty="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 de 2024</a:t>
            </a:r>
            <a:endParaRPr sz="1900" dirty="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1500" dirty="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2"/>
          <p:cNvSpPr txBox="1">
            <a:spLocks noGrp="1"/>
          </p:cNvSpPr>
          <p:nvPr>
            <p:ph type="title" idx="4294967295"/>
          </p:nvPr>
        </p:nvSpPr>
        <p:spPr>
          <a:xfrm>
            <a:off x="1533450" y="1125525"/>
            <a:ext cx="5619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· Partidas dedicadas al </a:t>
            </a:r>
            <a:endParaRPr sz="2400" b="1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desarrollo económico y políticas sociales ·</a:t>
            </a:r>
            <a:endParaRPr sz="23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32"/>
          <p:cNvSpPr txBox="1"/>
          <p:nvPr/>
        </p:nvSpPr>
        <p:spPr>
          <a:xfrm>
            <a:off x="2223000" y="3174625"/>
            <a:ext cx="4088400" cy="5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FFD600"/>
                </a:solidFill>
              </a:rPr>
              <a:t>Suponen un </a:t>
            </a:r>
            <a:r>
              <a:rPr lang="en-US" sz="1700" u="sng">
                <a:solidFill>
                  <a:srgbClr val="FFD600"/>
                </a:solidFill>
              </a:rPr>
              <a:t> </a:t>
            </a:r>
            <a:r>
              <a:rPr lang="en-US" sz="1700" b="1" u="sng">
                <a:solidFill>
                  <a:srgbClr val="FFD600"/>
                </a:solidFill>
              </a:rPr>
              <a:t>60,82 % </a:t>
            </a:r>
            <a:r>
              <a:rPr lang="en-US" sz="1700">
                <a:solidFill>
                  <a:srgbClr val="FFD600"/>
                </a:solidFill>
              </a:rPr>
              <a:t>del presupuesto</a:t>
            </a:r>
            <a:endParaRPr sz="1600" b="1" u="sng">
              <a:solidFill>
                <a:srgbClr val="FFD600"/>
              </a:solidFill>
            </a:endParaRPr>
          </a:p>
          <a:p>
            <a:pPr marL="4572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FFD600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FFD600"/>
              </a:solidFill>
            </a:endParaRPr>
          </a:p>
          <a:p>
            <a:pPr marL="4572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FFD600"/>
              </a:solidFill>
            </a:endParaRPr>
          </a:p>
        </p:txBody>
      </p:sp>
      <p:sp>
        <p:nvSpPr>
          <p:cNvPr id="228" name="Google Shape;228;p32"/>
          <p:cNvSpPr txBox="1"/>
          <p:nvPr/>
        </p:nvSpPr>
        <p:spPr>
          <a:xfrm>
            <a:off x="685500" y="2359250"/>
            <a:ext cx="71634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500" b="1">
                <a:solidFill>
                  <a:srgbClr val="FFD600"/>
                </a:solidFill>
              </a:rPr>
              <a:t>598.291.286,19</a:t>
            </a:r>
            <a:r>
              <a:rPr lang="en-US" sz="4500">
                <a:solidFill>
                  <a:srgbClr val="FFD600"/>
                </a:solidFill>
              </a:rPr>
              <a:t> </a:t>
            </a:r>
            <a:r>
              <a:rPr lang="en-US" sz="4500" b="1">
                <a:solidFill>
                  <a:srgbClr val="FFD600"/>
                </a:solidFill>
              </a:rPr>
              <a:t>€</a:t>
            </a:r>
            <a:endParaRPr sz="4500" b="1">
              <a:solidFill>
                <a:srgbClr val="FFD600"/>
              </a:solidFill>
            </a:endParaRPr>
          </a:p>
        </p:txBody>
      </p:sp>
      <p:pic>
        <p:nvPicPr>
          <p:cNvPr id="229" name="Google Shape;22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6434" y="1930676"/>
            <a:ext cx="2413875" cy="2577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3"/>
          <p:cNvSpPr txBox="1">
            <a:spLocks noGrp="1"/>
          </p:cNvSpPr>
          <p:nvPr>
            <p:ph type="title" idx="4294967295"/>
          </p:nvPr>
        </p:nvSpPr>
        <p:spPr>
          <a:xfrm>
            <a:off x="2332950" y="909625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400" b="1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· Total inversiones ·</a:t>
            </a:r>
            <a:endParaRPr sz="23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3"/>
          <p:cNvSpPr txBox="1">
            <a:spLocks noGrp="1"/>
          </p:cNvSpPr>
          <p:nvPr>
            <p:ph type="title" idx="4294967295"/>
          </p:nvPr>
        </p:nvSpPr>
        <p:spPr>
          <a:xfrm>
            <a:off x="2332950" y="1402575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150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2025:</a:t>
            </a:r>
            <a:endParaRPr sz="14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33"/>
          <p:cNvSpPr txBox="1"/>
          <p:nvPr/>
        </p:nvSpPr>
        <p:spPr>
          <a:xfrm>
            <a:off x="965688" y="2003250"/>
            <a:ext cx="71634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500" b="1">
                <a:solidFill>
                  <a:srgbClr val="004A89"/>
                </a:solidFill>
              </a:rPr>
              <a:t>219.018.010,87 €</a:t>
            </a:r>
            <a:endParaRPr sz="4300" b="1">
              <a:solidFill>
                <a:srgbClr val="004A89"/>
              </a:solidFill>
            </a:endParaRPr>
          </a:p>
        </p:txBody>
      </p:sp>
      <p:sp>
        <p:nvSpPr>
          <p:cNvPr id="237" name="Google Shape;237;p33"/>
          <p:cNvSpPr txBox="1">
            <a:spLocks noGrp="1"/>
          </p:cNvSpPr>
          <p:nvPr>
            <p:ph type="title" idx="4294967295"/>
          </p:nvPr>
        </p:nvSpPr>
        <p:spPr>
          <a:xfrm>
            <a:off x="2268637" y="3268625"/>
            <a:ext cx="4478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rgbClr val="004A89"/>
                </a:solidFill>
                <a:latin typeface="Arial"/>
                <a:ea typeface="Arial"/>
                <a:cs typeface="Arial"/>
                <a:sym typeface="Arial"/>
              </a:rPr>
              <a:t>Diferencia con respecto a 2024:</a:t>
            </a:r>
            <a:endParaRPr sz="1700">
              <a:solidFill>
                <a:srgbClr val="004A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33"/>
          <p:cNvSpPr txBox="1"/>
          <p:nvPr/>
        </p:nvSpPr>
        <p:spPr>
          <a:xfrm>
            <a:off x="925988" y="3869300"/>
            <a:ext cx="71634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>
                <a:solidFill>
                  <a:srgbClr val="004A89"/>
                </a:solidFill>
              </a:rPr>
              <a:t>9.286.825,64</a:t>
            </a:r>
            <a:endParaRPr sz="2500" b="1">
              <a:solidFill>
                <a:srgbClr val="004A89"/>
              </a:solidFill>
            </a:endParaRPr>
          </a:p>
        </p:txBody>
      </p:sp>
      <p:sp>
        <p:nvSpPr>
          <p:cNvPr id="239" name="Google Shape;239;p33"/>
          <p:cNvSpPr txBox="1"/>
          <p:nvPr/>
        </p:nvSpPr>
        <p:spPr>
          <a:xfrm>
            <a:off x="2064138" y="2791375"/>
            <a:ext cx="4966500" cy="7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u="sng">
                <a:solidFill>
                  <a:srgbClr val="004A89"/>
                </a:solidFill>
              </a:rPr>
              <a:t>Supone un 22,27</a:t>
            </a:r>
            <a:r>
              <a:rPr lang="en-US" sz="1700" b="1" u="sng">
                <a:solidFill>
                  <a:srgbClr val="004A89"/>
                </a:solidFill>
              </a:rPr>
              <a:t> % del total del presupuesto</a:t>
            </a:r>
            <a:endParaRPr sz="1600" b="1" u="sng">
              <a:solidFill>
                <a:schemeClr val="dk1"/>
              </a:solidFill>
            </a:endParaRPr>
          </a:p>
          <a:p>
            <a:pPr marL="4572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</a:endParaRPr>
          </a:p>
          <a:p>
            <a:pPr marL="4572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1229</Words>
  <Application>Microsoft Office PowerPoint</Application>
  <PresentationFormat>Presentación en pantalla (16:9)</PresentationFormat>
  <Paragraphs>517</Paragraphs>
  <Slides>20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Tema de Office</vt:lpstr>
      <vt:lpstr>Tema de Office</vt:lpstr>
      <vt:lpstr>Presentación de PowerPoint</vt:lpstr>
      <vt:lpstr>Objetivos y prioridades del presupuesto 2025</vt:lpstr>
      <vt:lpstr>Presupuesto consolidado 2025:</vt:lpstr>
      <vt:lpstr>Incremento respecto al presupuesto anterior:</vt:lpstr>
      <vt:lpstr>Presupuesto total incluyendo transferencias  a los ayuntamientos</vt:lpstr>
      <vt:lpstr>Un  28,80 % del presupuesto Supone más de una cuarta parte del total </vt:lpstr>
      <vt:lpstr>Un  32,03 % del presupuesto </vt:lpstr>
      <vt:lpstr>· Partidas dedicadas al  desarrollo económico y políticas sociales ·</vt:lpstr>
      <vt:lpstr>· Total inversiones ·</vt:lpstr>
      <vt:lpstr>Presupuesto Consolidado</vt:lpstr>
      <vt:lpstr>Presupuesto Consolidado</vt:lpstr>
      <vt:lpstr>Presupuesto Consolidado</vt:lpstr>
      <vt:lpstr>Presupuesto Consolidado</vt:lpstr>
      <vt:lpstr>Presupuesto Consolidado</vt:lpstr>
      <vt:lpstr>Inversiones Significativas</vt:lpstr>
      <vt:lpstr>· Datos de la recuperación económica de Gran Canaria ·</vt:lpstr>
      <vt:lpstr>· Mejora del empleo de las mujeres ·</vt:lpstr>
      <vt:lpstr>· Disminución del desempleo ·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Marino Alduan Guerra</dc:creator>
  <cp:lastModifiedBy>Marino Alduan Guerra</cp:lastModifiedBy>
  <cp:revision>6</cp:revision>
  <dcterms:modified xsi:type="dcterms:W3CDTF">2024-11-04T10:32:19Z</dcterms:modified>
</cp:coreProperties>
</file>